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4" r:id="rId2"/>
    <p:sldMasterId id="2147483696" r:id="rId3"/>
    <p:sldMasterId id="2147483720" r:id="rId4"/>
    <p:sldMasterId id="2147483746" r:id="rId5"/>
  </p:sldMasterIdLst>
  <p:notesMasterIdLst>
    <p:notesMasterId r:id="rId40"/>
  </p:notesMasterIdLst>
  <p:sldIdLst>
    <p:sldId id="256" r:id="rId6"/>
    <p:sldId id="320" r:id="rId7"/>
    <p:sldId id="327" r:id="rId8"/>
    <p:sldId id="322" r:id="rId9"/>
    <p:sldId id="323" r:id="rId10"/>
    <p:sldId id="324" r:id="rId11"/>
    <p:sldId id="325" r:id="rId12"/>
    <p:sldId id="326"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258" r:id="rId26"/>
    <p:sldId id="261" r:id="rId27"/>
    <p:sldId id="267" r:id="rId28"/>
    <p:sldId id="273" r:id="rId29"/>
    <p:sldId id="275" r:id="rId30"/>
    <p:sldId id="272" r:id="rId31"/>
    <p:sldId id="259" r:id="rId32"/>
    <p:sldId id="260" r:id="rId33"/>
    <p:sldId id="262" r:id="rId34"/>
    <p:sldId id="264" r:id="rId35"/>
    <p:sldId id="266" r:id="rId36"/>
    <p:sldId id="265" r:id="rId37"/>
    <p:sldId id="277" r:id="rId38"/>
    <p:sldId id="269"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Segoe UI Black" panose="020B0A02040204020203" pitchFamily="34" charset="0"/>
      <p:bold r:id="rId45"/>
      <p:boldItalic r:id="rId46"/>
    </p:embeddedFont>
    <p:embeddedFont>
      <p:font typeface="Segoe UI Light" panose="020B0502040204020203" pitchFamily="34" charset="0"/>
      <p:regular r:id="rId47"/>
      <p:italic r:id="rId48"/>
    </p:embeddedFont>
    <p:embeddedFont>
      <p:font typeface="Segoe UI" panose="020B0502040204020203"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Segoe UI Semibold" panose="020B0702040204020203" pitchFamily="34" charset="0"/>
      <p:bold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5FC"/>
    <a:srgbClr val="CE000F"/>
    <a:srgbClr val="42463F"/>
    <a:srgbClr val="0397FF"/>
    <a:srgbClr val="30AAFF"/>
    <a:srgbClr val="1F1D1E"/>
    <a:srgbClr val="4A4A47"/>
    <a:srgbClr val="9E9F8D"/>
    <a:srgbClr val="383C36"/>
    <a:srgbClr val="585D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6" autoAdjust="0"/>
    <p:restoredTop sz="94660"/>
  </p:normalViewPr>
  <p:slideViewPr>
    <p:cSldViewPr snapToGrid="0">
      <p:cViewPr varScale="1">
        <p:scale>
          <a:sx n="69" d="100"/>
          <a:sy n="69" d="100"/>
        </p:scale>
        <p:origin x="1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6B931-7CA1-4E2B-867F-C48D141D006F}" type="datetimeFigureOut">
              <a:rPr lang="en-US" smtClean="0"/>
              <a:t>6/2/2015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76903-7B5C-41CD-93A8-95FBBECC11E1}" type="slidenum">
              <a:rPr lang="en-US" smtClean="0"/>
              <a:t>‹#›</a:t>
            </a:fld>
            <a:endParaRPr lang="en-US"/>
          </a:p>
        </p:txBody>
      </p:sp>
    </p:spTree>
    <p:extLst>
      <p:ext uri="{BB962C8B-B14F-4D97-AF65-F5344CB8AC3E}">
        <p14:creationId xmlns:p14="http://schemas.microsoft.com/office/powerpoint/2010/main" val="402811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6/2/2015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7468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smtClean="0"/>
              <a:t>Windows 10 supports a full range of devices</a:t>
            </a:r>
            <a:r>
              <a:rPr lang="en-US" baseline="0" dirty="0" smtClean="0"/>
              <a:t> from phones to tablets to laptops, </a:t>
            </a:r>
            <a:r>
              <a:rPr lang="en-US" baseline="0" dirty="0" err="1" smtClean="0"/>
              <a:t>hololens</a:t>
            </a:r>
            <a:r>
              <a:rPr lang="en-US" baseline="0" dirty="0" smtClean="0"/>
              <a:t>, Xbox and tiny IoT and maker devices like the Raspberry Pi 2</a:t>
            </a: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894179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Familiar experience, but tuned for each</a:t>
            </a:r>
            <a:r>
              <a:rPr lang="en-US" baseline="0" dirty="0" smtClean="0"/>
              <a:t> form factor:</a:t>
            </a:r>
          </a:p>
          <a:p>
            <a:r>
              <a:rPr lang="en-US" baseline="0" dirty="0" smtClean="0"/>
              <a:t>10’ experience, Phones, Tablets, Desktops, IoT.</a:t>
            </a:r>
          </a:p>
          <a:p>
            <a:endParaRPr lang="en-US" baseline="0" dirty="0" smtClean="0"/>
          </a:p>
          <a:p>
            <a:r>
              <a:rPr lang="en-US" baseline="0" dirty="0" smtClean="0"/>
              <a:t>The Xbox experience is not going to be the same as the phone experience. And for IoT, you the developer have 100% complete control over the experience because there is no Windows shell.</a:t>
            </a:r>
          </a:p>
          <a:p>
            <a:endParaRPr lang="en-US" baseline="0" dirty="0" smtClean="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80198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unified API set (Universal App Platform) where you compile different binaries only for architectures (x86/64/ARM) and </a:t>
            </a:r>
            <a:r>
              <a:rPr lang="en-US" b="1" baseline="0" dirty="0" smtClean="0"/>
              <a:t>not for each device</a:t>
            </a:r>
            <a:r>
              <a:rPr lang="en-US" baseline="0" dirty="0" smtClean="0"/>
              <a:t>.</a:t>
            </a:r>
          </a:p>
          <a:p>
            <a:endParaRPr lang="en-US" baseline="0" dirty="0" smtClean="0"/>
          </a:p>
          <a:p>
            <a:r>
              <a:rPr lang="en-US" baseline="0" dirty="0" smtClean="0"/>
              <a:t>In Windows 10, we have the Universal App Platform (UAP) which is the programming model that covers all of our Windows 10 devices from screens in board rooms, to desktops, tablets, phones, Xbox, tiny IoT devices, and more. You can write a single application that provides maximum reach.</a:t>
            </a:r>
          </a:p>
          <a:p>
            <a:endParaRPr lang="en-US" baseline="0" dirty="0" smtClean="0"/>
          </a:p>
          <a:p>
            <a:r>
              <a:rPr lang="en-US" sz="1961" b="1" dirty="0" smtClean="0">
                <a:solidFill>
                  <a:schemeClr val="tx1"/>
                </a:solidFill>
                <a:latin typeface="+mn-lt"/>
              </a:rPr>
              <a:t>Converged</a:t>
            </a:r>
            <a:r>
              <a:rPr lang="en-US" sz="1961" dirty="0" smtClean="0">
                <a:solidFill>
                  <a:schemeClr val="tx1"/>
                </a:solidFill>
                <a:latin typeface="+mn-lt"/>
              </a:rPr>
              <a:t> APIs, write </a:t>
            </a:r>
            <a:r>
              <a:rPr lang="en-US" sz="1961" b="1" dirty="0" smtClean="0">
                <a:solidFill>
                  <a:schemeClr val="tx1"/>
                </a:solidFill>
                <a:latin typeface="+mn-lt"/>
              </a:rPr>
              <a:t>ONE</a:t>
            </a:r>
            <a:r>
              <a:rPr lang="en-US" sz="1961" dirty="0" smtClean="0">
                <a:solidFill>
                  <a:schemeClr val="tx1"/>
                </a:solidFill>
                <a:latin typeface="+mn-lt"/>
              </a:rPr>
              <a:t> Universal App and target all Windows 10 editions</a:t>
            </a:r>
          </a:p>
          <a:p>
            <a:pPr marL="336145" lvl="1" indent="-336145"/>
            <a:r>
              <a:rPr lang="en-US" sz="1961" b="1" dirty="0" smtClean="0">
                <a:solidFill>
                  <a:schemeClr val="tx1"/>
                </a:solidFill>
              </a:rPr>
              <a:t>Scale</a:t>
            </a:r>
            <a:r>
              <a:rPr lang="en-US" sz="1961" dirty="0" smtClean="0">
                <a:solidFill>
                  <a:schemeClr val="tx1"/>
                </a:solidFill>
              </a:rPr>
              <a:t> and get </a:t>
            </a:r>
            <a:r>
              <a:rPr lang="en-US" sz="1961" b="1" dirty="0" smtClean="0">
                <a:solidFill>
                  <a:schemeClr val="tx1"/>
                </a:solidFill>
              </a:rPr>
              <a:t>higher ROI </a:t>
            </a:r>
            <a:r>
              <a:rPr lang="en-US" sz="1961" dirty="0" smtClean="0">
                <a:solidFill>
                  <a:schemeClr val="tx1"/>
                </a:solidFill>
              </a:rPr>
              <a:t>by selling same App to all Windows 10 editions </a:t>
            </a:r>
            <a:r>
              <a:rPr lang="en-US" sz="1961" dirty="0" smtClean="0"/>
              <a:t>OEMs/ODMSs</a:t>
            </a:r>
          </a:p>
          <a:p>
            <a:pPr marL="336145" lvl="1" indent="-336145"/>
            <a:r>
              <a:rPr lang="en-US" sz="1961" dirty="0" smtClean="0"/>
              <a:t>Reuse </a:t>
            </a:r>
            <a:r>
              <a:rPr lang="en-US" sz="1961" b="1" dirty="0" smtClean="0"/>
              <a:t>existing development skills</a:t>
            </a:r>
          </a:p>
          <a:p>
            <a:endParaRPr lang="en-US" baseline="0" dirty="0" smtClean="0"/>
          </a:p>
          <a:p>
            <a:r>
              <a:rPr lang="en-US" baseline="0" dirty="0" smtClean="0"/>
              <a:t>Across all of those devices you can use the same programming model and languages, making it simple to scale applications from tiny devices to multi-core 64 bit Intel monster workhorses.</a:t>
            </a:r>
          </a:p>
          <a:p>
            <a:endParaRPr lang="en-US" baseline="0" dirty="0" smtClean="0"/>
          </a:p>
          <a:p>
            <a:r>
              <a:rPr lang="en-US" baseline="0" dirty="0" smtClean="0"/>
              <a:t>Part of UAP is our programming model for IoT. Through that, you get low-level access to GPIO, PWM, SPI, I2C, and more.</a:t>
            </a:r>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14395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10 for IoT will be</a:t>
            </a:r>
            <a:r>
              <a:rPr lang="en-US" baseline="0" dirty="0" smtClean="0"/>
              <a:t> available initially on three boards:</a:t>
            </a:r>
          </a:p>
          <a:p>
            <a:endParaRPr lang="en-US" baseline="0" dirty="0" smtClean="0"/>
          </a:p>
          <a:p>
            <a:r>
              <a:rPr lang="en-US" baseline="0" dirty="0" smtClean="0"/>
              <a:t>Raspberry Pi 2</a:t>
            </a:r>
          </a:p>
          <a:p>
            <a:r>
              <a:rPr lang="en-US" baseline="0" dirty="0" err="1" smtClean="0"/>
              <a:t>Minnowboard</a:t>
            </a:r>
            <a:r>
              <a:rPr lang="en-US" baseline="0" dirty="0" smtClean="0"/>
              <a:t> Max (essentially the guts of a tablet)</a:t>
            </a:r>
          </a:p>
          <a:p>
            <a:r>
              <a:rPr lang="en-US" baseline="0" dirty="0" err="1" smtClean="0"/>
              <a:t>Dragonboard</a:t>
            </a:r>
            <a:r>
              <a:rPr lang="en-US" baseline="0" dirty="0" smtClean="0"/>
              <a:t> (essentially the guts of a phone)</a:t>
            </a:r>
          </a:p>
          <a:p>
            <a:endParaRPr lang="en-US" baseline="0" dirty="0" smtClean="0"/>
          </a:p>
          <a:p>
            <a:r>
              <a:rPr lang="en-US" baseline="0" dirty="0" smtClean="0"/>
              <a:t>All of these boards support universal apps and the new IoT APIs in UAP. All three have first-class developer experience in Visual Studio.</a:t>
            </a:r>
          </a:p>
          <a:p>
            <a:endParaRPr lang="en-US" baseline="0" dirty="0" smtClean="0"/>
          </a:p>
          <a:p>
            <a:r>
              <a:rPr lang="en-US" baseline="0" dirty="0" smtClean="0"/>
              <a:t>We also support other Windows 10 IoT SKUs for mobile and larger systems, all of which support the same UAP programming model and binaries.</a:t>
            </a: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788199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In addition to Windows, which runs on phone and tablet-class x86/64 and ARM processors, we have technology which runs on low-cost, low-power ARM microcontrollers.</a:t>
            </a:r>
          </a:p>
          <a:p>
            <a:endParaRPr lang="en-US" b="1" baseline="0" dirty="0" smtClean="0"/>
          </a:p>
          <a:p>
            <a:r>
              <a:rPr lang="en-US" b="1" baseline="0" dirty="0" smtClean="0"/>
              <a:t>NETMF</a:t>
            </a:r>
          </a:p>
          <a:p>
            <a:endParaRPr lang="en-US" baseline="0" dirty="0" smtClean="0"/>
          </a:p>
          <a:p>
            <a:r>
              <a:rPr lang="en-US" baseline="0" dirty="0" smtClean="0"/>
              <a:t>Our platform for very tiny devices. We’re working to improve performance here, and also to help drive NETMF down to even lower power, lower cost processors.</a:t>
            </a:r>
          </a:p>
          <a:p>
            <a:endParaRPr lang="en-US" baseline="0" dirty="0" smtClean="0"/>
          </a:p>
          <a:p>
            <a:r>
              <a:rPr lang="en-US" b="1" baseline="0" dirty="0" smtClean="0"/>
              <a:t>Gadgeteer</a:t>
            </a:r>
          </a:p>
          <a:p>
            <a:r>
              <a:rPr lang="en-US" dirty="0" smtClean="0"/>
              <a:t>Platform for prototyping, </a:t>
            </a:r>
            <a:r>
              <a:rPr lang="en-US" dirty="0" err="1" smtClean="0"/>
              <a:t>iot</a:t>
            </a:r>
            <a:r>
              <a:rPr lang="en-US" dirty="0" smtClean="0"/>
              <a:t> startups, and makers, built on</a:t>
            </a:r>
            <a:r>
              <a:rPr lang="en-US" baseline="0" dirty="0" smtClean="0"/>
              <a:t> top of NETMF</a:t>
            </a:r>
            <a:endParaRPr lang="en-US" dirty="0" smtClean="0"/>
          </a:p>
          <a:p>
            <a:r>
              <a:rPr lang="en-US" dirty="0" smtClean="0"/>
              <a:t>Working to complete open sourcing</a:t>
            </a:r>
          </a:p>
          <a:p>
            <a:r>
              <a:rPr lang="en-US" dirty="0" smtClean="0"/>
              <a:t>Soon</a:t>
            </a:r>
            <a:r>
              <a:rPr lang="en-US" baseline="0" dirty="0" smtClean="0"/>
              <a:t> to be h</a:t>
            </a:r>
            <a:r>
              <a:rPr lang="en-US" dirty="0" smtClean="0"/>
              <a:t>osted on GitHub as a true OSS project with community contributions.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Once of the choices in today’s lab.</a:t>
            </a:r>
          </a:p>
          <a:p>
            <a:endParaRPr lang="en-US" baseline="0" dirty="0" smtClean="0"/>
          </a:p>
          <a:p>
            <a:r>
              <a:rPr lang="en-US" baseline="0" dirty="0" smtClean="0"/>
              <a:t>Both NETMF and Gadgeteer support full Visual Studio development, debugging, and deployment experiences.</a:t>
            </a:r>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8273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Prototype shown</a:t>
            </a:r>
          </a:p>
          <a:p>
            <a:endParaRPr lang="en-US" b="1" baseline="0" dirty="0" smtClean="0"/>
          </a:p>
          <a:p>
            <a:r>
              <a:rPr lang="en-US" dirty="0" smtClean="0"/>
              <a:t>Not available</a:t>
            </a:r>
            <a:r>
              <a:rPr lang="en-US" baseline="0" dirty="0" smtClean="0"/>
              <a:t> in the lab today, but we’re working with our partner GHI, and with the community, to port the Open Source Gadgeteer framework to Windows 10.</a:t>
            </a:r>
          </a:p>
          <a:p>
            <a:endParaRPr lang="en-US" dirty="0" smtClean="0"/>
          </a:p>
          <a:p>
            <a:r>
              <a:rPr lang="en-US" b="1" dirty="0" smtClean="0"/>
              <a:t>Benefits:</a:t>
            </a:r>
            <a:br>
              <a:rPr lang="en-US" b="1" dirty="0" smtClean="0"/>
            </a:br>
            <a:endParaRPr lang="en-US" b="1" dirty="0" smtClean="0"/>
          </a:p>
          <a:p>
            <a:pPr lvl="1"/>
            <a:r>
              <a:rPr lang="en-US" dirty="0" smtClean="0"/>
              <a:t>Provides a way to scale up from Gadgeteer on NETMF, while still using same sensors</a:t>
            </a:r>
          </a:p>
          <a:p>
            <a:pPr lvl="1"/>
            <a:r>
              <a:rPr lang="en-US" dirty="0" smtClean="0"/>
              <a:t>Raspberry Pi 2 is primary board</a:t>
            </a:r>
          </a:p>
          <a:p>
            <a:r>
              <a:rPr lang="en-US" dirty="0" smtClean="0"/>
              <a:t>Better Azure integration, better </a:t>
            </a:r>
            <a:r>
              <a:rPr lang="en-US" dirty="0" err="1" smtClean="0"/>
              <a:t>AllJoyn</a:t>
            </a:r>
            <a:r>
              <a:rPr lang="en-US" dirty="0" smtClean="0"/>
              <a:t> integration, all the power of Windows UAP.</a:t>
            </a:r>
          </a:p>
          <a:p>
            <a:r>
              <a:rPr lang="en-US" dirty="0" smtClean="0"/>
              <a:t>Early bits to be available this</a:t>
            </a:r>
            <a:r>
              <a:rPr lang="en-US" baseline="0" dirty="0" smtClean="0"/>
              <a:t> spring/summer</a:t>
            </a:r>
            <a:endParaRPr lang="en-US" dirty="0" smtClean="0"/>
          </a:p>
          <a:p>
            <a:r>
              <a:rPr lang="en-US" dirty="0" smtClean="0"/>
              <a:t>Full designer experience later in 2015, depending on contributions from community</a:t>
            </a:r>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093226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this point, you should be at approximately the 60 minute mark or earlier. The remaining content should take no longer than 30 minutes.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20</a:t>
            </a:fld>
            <a:endParaRPr lang="nl-NL">
              <a:solidFill>
                <a:prstClr val="black"/>
              </a:solidFill>
            </a:endParaRPr>
          </a:p>
        </p:txBody>
      </p:sp>
    </p:spTree>
    <p:extLst>
      <p:ext uri="{BB962C8B-B14F-4D97-AF65-F5344CB8AC3E}">
        <p14:creationId xmlns:p14="http://schemas.microsoft.com/office/powerpoint/2010/main" val="68216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6/2/2015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631439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6/2/2015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114848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136355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talked a lot about the I in IoT, but what about the Things – the devices</a:t>
            </a:r>
            <a:r>
              <a:rPr lang="en-US" baseline="0" dirty="0" smtClean="0"/>
              <a:t> generating all of this data</a:t>
            </a:r>
            <a:r>
              <a:rPr lang="en-US" dirty="0" smtClean="0"/>
              <a:t>?</a:t>
            </a:r>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9</a:t>
            </a:fld>
            <a:endParaRPr lang="nl-NL">
              <a:solidFill>
                <a:prstClr val="black"/>
              </a:solidFill>
            </a:endParaRPr>
          </a:p>
        </p:txBody>
      </p:sp>
    </p:spTree>
    <p:extLst>
      <p:ext uri="{BB962C8B-B14F-4D97-AF65-F5344CB8AC3E}">
        <p14:creationId xmlns:p14="http://schemas.microsoft.com/office/powerpoint/2010/main" val="321670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Key goal of slide::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1000"/>
              </a:spcAft>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Land Microsoft’s unique and differentiated point-of-view on the Internet of Things: the Internet of </a:t>
            </a:r>
            <a:r>
              <a:rPr lang="en-US" sz="900" u="sng"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Your</a:t>
            </a: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 Things. </a:t>
            </a:r>
            <a:endPar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endPar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Microsoft believes the Internet of Things doesn’t have to be overwhelming. Businesses can start small, with a few changes that make a big impact. It’s not about the billions of things that can be connected, it’s about YOUR THINGS. And, it’s already happening!</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Slide talk track: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Your Things is not about ripping and replacing technologies in your enterprise. It’s about leveraging what you have, adding on to your existing systems, using your existing things in new ways, and innovating and optimizing so everything works better together. If you’re a retailer, think about how smarter POS terminals can increase cross-selling and up-selling. If you’re in healthcare, think about how connecting patient monitors, tablets, signage and other equipment can streamline patient care. For manufacturers, sensors on the factory floor can “talk” to diagnostic monitors to improve production efficiency and reduce down time.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Things starts with your things. It is about the things that matter most to your business.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Build on the infrastructure you already have.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Connect the devices you already own…then add to your existing investments.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Tap into the data that already exists.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32742" rtl="0" eaLnBrk="1" fontAlgn="auto" latinLnBrk="0" hangingPunct="1">
              <a:lnSpc>
                <a:spcPct val="115000"/>
              </a:lnSpc>
              <a:spcBef>
                <a:spcPts val="0"/>
              </a:spcBef>
              <a:spcAft>
                <a:spcPts val="1000"/>
              </a:spcAft>
              <a:buClrTx/>
              <a:buSzTx/>
              <a:buFont typeface="Symbol" panose="05050102010706020507" pitchFamily="18" charset="2"/>
              <a:buChar char=""/>
              <a:tabLst/>
              <a:defRP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Your Things is about getting away from spending all your time just running your business, and thinking about finding ways to make it thrive. </a:t>
            </a:r>
            <a:r>
              <a:rPr lang="en-US" sz="900" kern="1200" dirty="0" smtClean="0">
                <a:solidFill>
                  <a:schemeClr val="tx1"/>
                </a:solidFill>
                <a:effectLst/>
                <a:latin typeface="Segoe UI Light" pitchFamily="34" charset="0"/>
                <a:ea typeface="+mn-ea"/>
                <a:cs typeface="+mn-cs"/>
              </a:rPr>
              <a:t>Start realizing the potential of the Internet of Your Things.</a:t>
            </a:r>
          </a:p>
          <a:p>
            <a:pPr marL="342900" marR="0" lvl="0" indent="-342900">
              <a:lnSpc>
                <a:spcPct val="115000"/>
              </a:lnSpc>
              <a:spcBef>
                <a:spcPts val="0"/>
              </a:spcBef>
              <a:spcAft>
                <a:spcPts val="100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87572B-4882-432D-8FBF-D254F398B3AA}" type="datetime1">
              <a:rPr lang="en-US" smtClean="0">
                <a:solidFill>
                  <a:prstClr val="black"/>
                </a:solidFill>
              </a:rPr>
              <a:pPr/>
              <a:t>6/2/2015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24712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 from previous slide. Advance to this</a:t>
            </a:r>
            <a:r>
              <a:rPr lang="en-US" baseline="0" dirty="0" smtClean="0"/>
              <a:t> slide while working through talk track from previous slide.</a:t>
            </a:r>
            <a:endParaRPr lang="en-US" dirty="0" smtClean="0"/>
          </a:p>
          <a:p>
            <a:endParaRPr lang="en-US" dirty="0" smtClean="0"/>
          </a:p>
          <a:p>
            <a:r>
              <a:rPr lang="en-US" dirty="0" smtClean="0"/>
              <a:t>Advance here </a:t>
            </a:r>
          </a:p>
          <a:p>
            <a:endParaRPr lang="en-US" dirty="0" smtClean="0"/>
          </a:p>
          <a:p>
            <a:r>
              <a:rPr lang="en-US" dirty="0" smtClean="0"/>
              <a:t>Raspberry Pi (B+,</a:t>
            </a:r>
            <a:r>
              <a:rPr lang="en-US" baseline="0" dirty="0" smtClean="0"/>
              <a:t> module, etc.)</a:t>
            </a:r>
            <a:endParaRPr lang="en-US" dirty="0" smtClean="0"/>
          </a:p>
          <a:p>
            <a:r>
              <a:rPr lang="en-US" dirty="0" err="1" smtClean="0"/>
              <a:t>Tessel</a:t>
            </a:r>
            <a:endParaRPr lang="en-US" dirty="0" smtClean="0"/>
          </a:p>
          <a:p>
            <a:r>
              <a:rPr lang="en-US" dirty="0" smtClean="0"/>
              <a:t>Arduino</a:t>
            </a:r>
          </a:p>
          <a:p>
            <a:r>
              <a:rPr lang="en-US" dirty="0" smtClean="0"/>
              <a:t>Edison</a:t>
            </a:r>
          </a:p>
          <a:p>
            <a:r>
              <a:rPr lang="en-US" dirty="0" smtClean="0"/>
              <a:t>Linux embedded PCs</a:t>
            </a:r>
          </a:p>
          <a:p>
            <a:r>
              <a:rPr lang="en-US" dirty="0" smtClean="0"/>
              <a:t>Etc.</a:t>
            </a:r>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11</a:t>
            </a:fld>
            <a:endParaRPr lang="nl-NL">
              <a:solidFill>
                <a:prstClr val="black"/>
              </a:solidFill>
            </a:endParaRPr>
          </a:p>
        </p:txBody>
      </p:sp>
    </p:spTree>
    <p:extLst>
      <p:ext uri="{BB962C8B-B14F-4D97-AF65-F5344CB8AC3E}">
        <p14:creationId xmlns:p14="http://schemas.microsoft.com/office/powerpoint/2010/main" val="2852335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1000"/>
              </a:spcAft>
              <a:buFont typeface="Symbol" panose="05050102010706020507" pitchFamily="18" charset="2"/>
              <a:buNone/>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Of course, we also provide</a:t>
            </a:r>
            <a:r>
              <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rPr>
              <a:t> our own devices which can scale up from solutions based on NETMF or Windows, all the way up to large processing clusters running the same software and applications.</a:t>
            </a:r>
          </a:p>
          <a:p>
            <a:pPr marL="0" marR="0" lvl="0" indent="0">
              <a:lnSpc>
                <a:spcPct val="115000"/>
              </a:lnSpc>
              <a:spcBef>
                <a:spcPts val="0"/>
              </a:spcBef>
              <a:spcAft>
                <a:spcPts val="1000"/>
              </a:spcAft>
              <a:buFont typeface="Symbol" panose="05050102010706020507" pitchFamily="18" charset="2"/>
              <a:buNone/>
            </a:pPr>
            <a:endPar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1000"/>
              </a:spcAft>
              <a:buFont typeface="Symbol" panose="05050102010706020507" pitchFamily="18" charset="2"/>
              <a:buNone/>
            </a:pPr>
            <a:r>
              <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rPr>
              <a:t>Let’s talk about Windows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87572B-4882-432D-8FBF-D254F398B3AA}" type="datetime1">
              <a:rPr lang="en-US" smtClean="0">
                <a:solidFill>
                  <a:prstClr val="black"/>
                </a:solidFill>
              </a:rPr>
              <a:pPr/>
              <a:t>6/2/2015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00110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smtClean="0"/>
              <a:t>Let’s talk about Windows a bit here, because Windows</a:t>
            </a:r>
            <a:r>
              <a:rPr lang="en-US" baseline="0" dirty="0" smtClean="0"/>
              <a:t> is one of our main IoT client platforms.</a:t>
            </a:r>
          </a:p>
          <a:p>
            <a:pPr defTabSz="924916">
              <a:defRPr/>
            </a:pPr>
            <a:endParaRPr lang="en-US" baseline="0" dirty="0" smtClean="0"/>
          </a:p>
          <a:p>
            <a:pPr defTabSz="924916">
              <a:defRPr/>
            </a:pPr>
            <a:r>
              <a:rPr lang="en-US" baseline="0" dirty="0" smtClean="0"/>
              <a:t>We also have things like Band, and of course, the .NET Micro framework, but we’re going big on IoT with Windows 10.</a:t>
            </a:r>
          </a:p>
          <a:p>
            <a:pPr defTabSz="924916">
              <a:defRPr/>
            </a:pPr>
            <a:endParaRPr lang="en-US" baseline="0" dirty="0" smtClean="0"/>
          </a:p>
          <a:p>
            <a:pPr defTabSz="924916">
              <a:defRPr/>
            </a:pPr>
            <a:r>
              <a:rPr lang="en-US" baseline="0" dirty="0" smtClean="0"/>
              <a:t>Windows 10 is the convergence of all of our operating system development, including IoT and desktop. </a:t>
            </a:r>
          </a:p>
          <a:p>
            <a:pPr defTabSz="924916">
              <a:defRPr/>
            </a:pPr>
            <a:endParaRPr lang="en-US" baseline="0" dirty="0" smtClean="0"/>
          </a:p>
          <a:p>
            <a:pPr marL="0" marR="0" indent="0" algn="l" defTabSz="924916" rtl="0" eaLnBrk="1" fontAlgn="auto" latinLnBrk="0" hangingPunct="1">
              <a:lnSpc>
                <a:spcPct val="100000"/>
              </a:lnSpc>
              <a:spcBef>
                <a:spcPts val="0"/>
              </a:spcBef>
              <a:spcAft>
                <a:spcPts val="0"/>
              </a:spcAft>
              <a:buClrTx/>
              <a:buSzTx/>
              <a:buFontTx/>
              <a:buNone/>
              <a:tabLst/>
              <a:defRPr/>
            </a:pPr>
            <a:r>
              <a:rPr lang="en-US" dirty="0" smtClean="0"/>
              <a:t>It’s the best of everything we’ve had to offer to date. It’s something we believe in so much that we’ve made Windows 10 a free upgrade</a:t>
            </a:r>
            <a:r>
              <a:rPr lang="en-US" baseline="0" dirty="0" smtClean="0"/>
              <a:t> from Windows 7, 8, and 8.1 as long as the upgrade happens during the first year after Windows 10 releases.</a:t>
            </a:r>
            <a:endParaRPr lang="en-US" dirty="0" smtClean="0"/>
          </a:p>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039588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4.emf"/><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2.xml"/><Relationship Id="rId7" Type="http://schemas.openxmlformats.org/officeDocument/2006/relationships/image" Target="../media/image9.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22.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678515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485667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879916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9868789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472391"/>
            <a:ext cx="11655840" cy="899665"/>
          </a:xfrm>
        </p:spPr>
        <p:txBody>
          <a:bodyPr/>
          <a:lstStyle>
            <a:lvl1pPr marL="0" algn="l" defTabSz="932472" rtl="0" eaLnBrk="1" fontAlgn="base" latinLnBrk="0" hangingPunct="1">
              <a:lnSpc>
                <a:spcPct val="90000"/>
              </a:lnSpc>
              <a:spcBef>
                <a:spcPct val="0"/>
              </a:spcBef>
              <a:spcAft>
                <a:spcPct val="0"/>
              </a:spcAft>
              <a:buNone/>
              <a:defRPr lang="en-US" sz="5400" kern="1200" dirty="0">
                <a:gradFill>
                  <a:gsLst>
                    <a:gs pos="0">
                      <a:srgbClr val="FFFFFF"/>
                    </a:gs>
                    <a:gs pos="100000">
                      <a:srgbClr val="FFFFFF"/>
                    </a:gs>
                  </a:gsLst>
                  <a:lin ang="5400000" scaled="0"/>
                </a:gradFill>
                <a:latin typeface="Segoe UI Light"/>
                <a:ea typeface="+mn-ea"/>
                <a:cs typeface="+mn-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6991284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79371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884854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902180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734501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31660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161450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18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50253579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6235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94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186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3158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8773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235671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41530749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5915080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18545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Slide 2">
    <p:bg>
      <p:bgPr>
        <a:solidFill>
          <a:srgbClr val="3C3C3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97893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398792" y="6061766"/>
            <a:ext cx="1522404" cy="326167"/>
          </a:xfrm>
          <a:prstGeom prst="rect">
            <a:avLst/>
          </a:prstGeom>
        </p:spPr>
      </p:pic>
      <p:pic>
        <p:nvPicPr>
          <p:cNvPr id="3" name="Picture 2"/>
          <p:cNvPicPr>
            <a:picLocks noChangeAspect="1"/>
          </p:cNvPicPr>
          <p:nvPr userDrawn="1"/>
        </p:nvPicPr>
        <p:blipFill>
          <a:blip r:embed="rId5">
            <a:lum bright="100000"/>
          </a:blip>
          <a:stretch>
            <a:fillRect/>
          </a:stretch>
        </p:blipFill>
        <p:spPr>
          <a:xfrm>
            <a:off x="448213" y="415014"/>
            <a:ext cx="7007731" cy="1324391"/>
          </a:xfrm>
          <a:prstGeom prst="rect">
            <a:avLst/>
          </a:prstGeom>
        </p:spPr>
      </p:pic>
    </p:spTree>
    <p:extLst>
      <p:ext uri="{BB962C8B-B14F-4D97-AF65-F5344CB8AC3E}">
        <p14:creationId xmlns:p14="http://schemas.microsoft.com/office/powerpoint/2010/main" val="14024432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944168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85672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11730443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383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4527" y="2894897"/>
            <a:ext cx="8337473" cy="3963103"/>
          </a:xfrm>
          <a:prstGeom prst="rect">
            <a:avLst/>
          </a:prstGeom>
        </p:spPr>
      </p:pic>
    </p:spTree>
    <p:extLst>
      <p:ext uri="{BB962C8B-B14F-4D97-AF65-F5344CB8AC3E}">
        <p14:creationId xmlns:p14="http://schemas.microsoft.com/office/powerpoint/2010/main" val="172994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7925017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1952761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07316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9717627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6176526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2543044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49954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471456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0990082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936355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8562120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749265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1046578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4031897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9586409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816501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5858907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5152819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5935117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7930067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6698148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0598076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106707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99561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Title Slide 4">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1737"/>
            <a:ext cx="12205063" cy="6900529"/>
          </a:xfrm>
          <a:prstGeom prst="rect">
            <a:avLst/>
          </a:prstGeom>
        </p:spPr>
      </p:pic>
      <p:sp>
        <p:nvSpPr>
          <p:cNvPr id="17" name="Rectangle 16"/>
          <p:cNvSpPr/>
          <p:nvPr userDrawn="1"/>
        </p:nvSpPr>
        <p:spPr>
          <a:xfrm>
            <a:off x="-136476" y="-31738"/>
            <a:ext cx="9265577" cy="6987168"/>
          </a:xfrm>
          <a:prstGeom prst="rect">
            <a:avLst/>
          </a:prstGeom>
          <a:gradFill>
            <a:gsLst>
              <a:gs pos="20000">
                <a:srgbClr val="002244">
                  <a:alpha val="94000"/>
                </a:srgbClr>
              </a:gs>
              <a:gs pos="100000">
                <a:srgbClr val="02214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3256" tIns="46627" rIns="93256" bIns="46627" anchor="ctr"/>
          <a:lstStyle/>
          <a:p>
            <a:pPr algn="ctr" defTabSz="932137">
              <a:defRPr/>
            </a:pPr>
            <a:endParaRPr lang="en-US" sz="1836">
              <a:solidFill>
                <a:prstClr val="white"/>
              </a:solidFill>
            </a:endParaRPr>
          </a:p>
        </p:txBody>
      </p:sp>
      <p:pic>
        <p:nvPicPr>
          <p:cNvPr id="13" name="Picture 12"/>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6" name="Title 3"/>
          <p:cNvSpPr>
            <a:spLocks noGrp="1"/>
          </p:cNvSpPr>
          <p:nvPr>
            <p:ph type="ctrTitle" hasCustomPrompt="1"/>
          </p:nvPr>
        </p:nvSpPr>
        <p:spPr>
          <a:xfrm>
            <a:off x="294973" y="2572562"/>
            <a:ext cx="5150485" cy="2435225"/>
          </a:xfrm>
        </p:spPr>
        <p:txBody>
          <a:bodyPr/>
          <a:lstStyle>
            <a:lvl1pPr defTabSz="914523" fontAlgn="auto">
              <a:spcAft>
                <a:spcPts val="0"/>
              </a:spcAft>
              <a:defRPr/>
            </a:lvl1pPr>
          </a:lstStyle>
          <a:p>
            <a:pPr defTabSz="932901" fontAlgn="auto">
              <a:spcAft>
                <a:spcPts val="0"/>
              </a:spcAft>
              <a:defRPr/>
            </a:pPr>
            <a:r>
              <a:rPr lang="en-US" sz="5998" dirty="0" smtClean="0">
                <a:solidFill>
                  <a:schemeClr val="bg1"/>
                </a:solidFill>
                <a:ea typeface="+mn-ea"/>
              </a:rPr>
              <a:t>Title</a:t>
            </a:r>
            <a:r>
              <a:rPr sz="5998" dirty="0" smtClean="0">
                <a:solidFill>
                  <a:schemeClr val="bg1"/>
                </a:solidFill>
                <a:ea typeface="+mn-ea"/>
              </a:rPr>
              <a:t/>
            </a:r>
            <a:br>
              <a:rPr sz="5998" dirty="0" smtClean="0">
                <a:solidFill>
                  <a:schemeClr val="bg1"/>
                </a:solidFill>
                <a:ea typeface="+mn-ea"/>
              </a:rPr>
            </a:br>
            <a:r>
              <a:rPr sz="3200" dirty="0" smtClean="0">
                <a:solidFill>
                  <a:schemeClr val="bg1"/>
                </a:solidFill>
                <a:ea typeface="+mn-ea"/>
              </a:rPr>
              <a:t>Speaker Name</a:t>
            </a:r>
            <a:r>
              <a:rPr sz="3200" dirty="0">
                <a:solidFill>
                  <a:schemeClr val="bg1"/>
                </a:solidFill>
                <a:ea typeface="+mn-ea"/>
              </a:rPr>
              <a:t/>
            </a:r>
            <a:br>
              <a:rPr sz="3200" dirty="0">
                <a:solidFill>
                  <a:schemeClr val="bg1"/>
                </a:solidFill>
                <a:ea typeface="+mn-ea"/>
              </a:rPr>
            </a:br>
            <a:r>
              <a:rPr sz="3200" dirty="0" smtClean="0">
                <a:solidFill>
                  <a:schemeClr val="bg1"/>
                </a:solidFill>
                <a:ea typeface="+mn-ea"/>
              </a:rPr>
              <a:t>Date</a:t>
            </a:r>
            <a:endParaRPr sz="3200" dirty="0">
              <a:solidFill>
                <a:schemeClr val="bg1"/>
              </a:solidFill>
              <a:ea typeface="+mn-ea"/>
            </a:endParaRPr>
          </a:p>
        </p:txBody>
      </p:sp>
      <p:graphicFrame>
        <p:nvGraphicFramePr>
          <p:cNvPr id="2" name="Object 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57" y="1558"/>
                        <a:ext cx="1556" cy="1556"/>
                      </a:xfrm>
                      <a:prstGeom prst="rect">
                        <a:avLst/>
                      </a:prstGeom>
                    </p:spPr>
                  </p:pic>
                </p:oleObj>
              </mc:Fallback>
            </mc:AlternateContent>
          </a:graphicData>
        </a:graphic>
      </p:graphicFrame>
      <p:pic>
        <p:nvPicPr>
          <p:cNvPr id="10" name="Picture 9"/>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pic>
        <p:nvPicPr>
          <p:cNvPr id="4" name="Picture 3"/>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7761515" y="2727326"/>
            <a:ext cx="2611211" cy="2454275"/>
          </a:xfrm>
          <a:prstGeom prst="rect">
            <a:avLst/>
          </a:prstGeom>
        </p:spPr>
      </p:pic>
      <p:pic>
        <p:nvPicPr>
          <p:cNvPr id="5" name="Picture 4"/>
          <p:cNvPicPr>
            <a:picLocks noChangeAspect="1"/>
          </p:cNvPicPr>
          <p:nvPr userDrawn="1"/>
        </p:nvPicPr>
        <p:blipFill rotWithShape="1">
          <a:blip r:embed="rId9" cstate="print">
            <a:extLst>
              <a:ext uri="{28A0092B-C50C-407E-A947-70E740481C1C}">
                <a14:useLocalDpi xmlns:a14="http://schemas.microsoft.com/office/drawing/2010/main" val="0"/>
              </a:ext>
            </a:extLst>
          </a:blip>
          <a:srcRect/>
          <a:stretch/>
        </p:blipFill>
        <p:spPr>
          <a:xfrm>
            <a:off x="7847046" y="2693437"/>
            <a:ext cx="2525680" cy="2488164"/>
          </a:xfrm>
          <a:prstGeom prst="rect">
            <a:avLst/>
          </a:prstGeom>
        </p:spPr>
      </p:pic>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850151" y="762000"/>
            <a:ext cx="8421597" cy="5953123"/>
          </a:xfrm>
          <a:prstGeom prst="rect">
            <a:avLst/>
          </a:prstGeom>
          <a:effectLst>
            <a:outerShdw blurRad="114300" dist="38100" dir="2700000" algn="tl" rotWithShape="0">
              <a:prstClr val="black">
                <a:alpha val="40000"/>
              </a:prstClr>
            </a:outerShdw>
          </a:effectLst>
        </p:spPr>
      </p:pic>
    </p:spTree>
    <p:extLst>
      <p:ext uri="{BB962C8B-B14F-4D97-AF65-F5344CB8AC3E}">
        <p14:creationId xmlns:p14="http://schemas.microsoft.com/office/powerpoint/2010/main" val="1284581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2"/>
          </p:nvPr>
        </p:nvSpPr>
        <p:spPr>
          <a:xfrm>
            <a:off x="384175" y="1181108"/>
            <a:ext cx="11234738" cy="1834338"/>
          </a:xfrm>
        </p:spPr>
        <p:txBody>
          <a:bodyPr/>
          <a:lstStyle>
            <a:lvl2pPr>
              <a:spcBef>
                <a:spcPts val="6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159804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9" y="228610"/>
            <a:ext cx="11290165" cy="553998"/>
          </a:xfrm>
          <a:prstGeom prst="rect">
            <a:avLst/>
          </a:prstGeom>
        </p:spPr>
        <p:txBody>
          <a:bodyPr/>
          <a:lstStyle/>
          <a:p>
            <a:r>
              <a:rPr lang="en-US" dirty="0" smtClean="0"/>
              <a:t>Title and content</a:t>
            </a:r>
            <a:endParaRPr lang="en-US" dirty="0"/>
          </a:p>
        </p:txBody>
      </p:sp>
      <p:sp>
        <p:nvSpPr>
          <p:cNvPr id="8" name="Text Placeholder 7"/>
          <p:cNvSpPr>
            <a:spLocks noGrp="1"/>
          </p:cNvSpPr>
          <p:nvPr>
            <p:ph type="body" sz="quarter" idx="10"/>
          </p:nvPr>
        </p:nvSpPr>
        <p:spPr>
          <a:xfrm>
            <a:off x="381000" y="1604075"/>
            <a:ext cx="11358563" cy="17573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1"/>
          </p:nvPr>
        </p:nvSpPr>
        <p:spPr>
          <a:xfrm>
            <a:off x="381000" y="782638"/>
            <a:ext cx="11290300" cy="424732"/>
          </a:xfrm>
        </p:spPr>
        <p:txBody>
          <a:bodyPr/>
          <a:lstStyle>
            <a:lvl1pPr>
              <a:defRPr sz="2353">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7107441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9" y="228610"/>
            <a:ext cx="11290165" cy="553998"/>
          </a:xfrm>
          <a:prstGeom prst="rect">
            <a:avLst/>
          </a:prstGeom>
        </p:spPr>
        <p:txBody>
          <a:bodyPr/>
          <a:lstStyle/>
          <a:p>
            <a:r>
              <a:rPr lang="en-US" dirty="0" smtClean="0"/>
              <a:t>Title and content</a:t>
            </a:r>
            <a:endParaRPr lang="en-US" dirty="0"/>
          </a:p>
        </p:txBody>
      </p:sp>
      <p:sp>
        <p:nvSpPr>
          <p:cNvPr id="10" name="Text Placeholder 9"/>
          <p:cNvSpPr>
            <a:spLocks noGrp="1"/>
          </p:cNvSpPr>
          <p:nvPr>
            <p:ph type="body" sz="quarter" idx="11"/>
          </p:nvPr>
        </p:nvSpPr>
        <p:spPr>
          <a:xfrm>
            <a:off x="381000" y="782638"/>
            <a:ext cx="11290300" cy="424732"/>
          </a:xfrm>
        </p:spPr>
        <p:txBody>
          <a:bodyPr/>
          <a:lstStyle>
            <a:lvl1pPr>
              <a:defRPr sz="2353">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2030570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2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381006" y="1191864"/>
            <a:ext cx="5184537" cy="1757394"/>
          </a:xfrm>
          <a:prstGeom prst="rect">
            <a:avLst/>
          </a:prstGeo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6096003" y="1191858"/>
            <a:ext cx="4573191" cy="2186618"/>
          </a:xfrm>
          <a:prstGeom prst="rect">
            <a:avLst/>
          </a:prstGeo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624573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3 COLUMN">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1009" y="1600209"/>
            <a:ext cx="3658553" cy="1969344"/>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568"/>
            </a:lvl2pPr>
            <a:lvl3pPr>
              <a:defRPr sz="1176"/>
            </a:lvl3pPr>
            <a:lvl4pPr>
              <a:defRPr sz="1078"/>
            </a:lvl4pPr>
            <a:lvl5pPr>
              <a:defRPr sz="107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1"/>
          </p:nvPr>
        </p:nvSpPr>
        <p:spPr>
          <a:xfrm>
            <a:off x="4268222" y="1600209"/>
            <a:ext cx="3658553" cy="1928605"/>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8"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078"/>
            </a:lvl3pPr>
            <a:lvl4pPr>
              <a:defRPr sz="980"/>
            </a:lvl4pPr>
            <a:lvl5pPr>
              <a:defRPr sz="98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8155433" y="1600209"/>
            <a:ext cx="3658553" cy="1928605"/>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8"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078"/>
            </a:lvl3pPr>
            <a:lvl4pPr>
              <a:defRPr sz="980"/>
            </a:lvl4pPr>
            <a:lvl5pPr>
              <a:defRPr sz="98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3"/>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772922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UE | SID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206706" y="228610"/>
            <a:ext cx="6464464" cy="553998"/>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6703" y="1181101"/>
            <a:ext cx="6464465" cy="1521218"/>
          </a:xfrm>
          <a:prstGeom prst="rect">
            <a:avLst/>
          </a:prstGeom>
        </p:spPr>
        <p:txBody>
          <a:bodyPr/>
          <a:lstStyle>
            <a:lvl1pPr>
              <a:defRPr lang="en-US" sz="3235"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8"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76"/>
            </a:lvl3pPr>
            <a:lvl4pPr>
              <a:defRPr sz="1078"/>
            </a:lvl4pPr>
            <a:lvl5pPr>
              <a:defRPr sz="107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75639085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 GREY Non-Bulleted Conten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1003" y="1191867"/>
            <a:ext cx="11541925" cy="1548377"/>
          </a:xfrm>
          <a:prstGeom prst="rect">
            <a:avLst/>
          </a:prstGeom>
        </p:spPr>
        <p:txBody>
          <a:bodyPr/>
          <a:lstStyle>
            <a:lvl1pPr>
              <a:defRPr lang="en-US" sz="3235" b="0" kern="40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a:defRPr sz="1568"/>
            </a:lvl2pPr>
            <a:lvl3pPr>
              <a:defRPr sz="1372"/>
            </a:lvl3pPr>
            <a:lvl4pPr>
              <a:defRPr sz="1078"/>
            </a:lvl4pPr>
            <a:lvl5pPr>
              <a:defRPr sz="107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81009" y="228610"/>
            <a:ext cx="11290165" cy="553998"/>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59382901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9751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173681679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f Bullets are required ">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2426" y="1191864"/>
            <a:ext cx="11204318" cy="1757394"/>
          </a:xfrm>
        </p:spPr>
        <p:txBody>
          <a:bodyPr/>
          <a:lstStyle>
            <a:lvl2pPr marL="290259" indent="-290259">
              <a:buFont typeface="Arial" panose="020B0604020202020204" pitchFamily="34" charset="0"/>
              <a:buChar char="•"/>
              <a:defRPr/>
            </a:lvl2pPr>
            <a:lvl3pPr marL="569416" indent="-285502">
              <a:buFont typeface="Arial" panose="020B0604020202020204" pitchFamily="34" charset="0"/>
              <a:buChar char="•"/>
              <a:defRPr/>
            </a:lvl3pPr>
            <a:lvl4pPr marL="794646" indent="-285502">
              <a:buFont typeface="Arial" panose="020B0604020202020204" pitchFamily="34" charset="0"/>
              <a:buChar char="•"/>
              <a:defRPr/>
            </a:lvl4pPr>
            <a:lvl5pPr marL="1032565" indent="-285502">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DC3C00"/>
                </a:solidFill>
              </a:rPr>
              <a:pPr/>
              <a:t>‹#›</a:t>
            </a:fld>
            <a:endParaRPr lang="en-US">
              <a:solidFill>
                <a:srgbClr val="DC3C00"/>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42953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b head Bullets are required ">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2370" y="1610312"/>
            <a:ext cx="11204318" cy="1757394"/>
          </a:xfrm>
        </p:spPr>
        <p:txBody>
          <a:bodyPr/>
          <a:lstStyle>
            <a:lvl2pPr marL="290259" indent="-290259">
              <a:buFont typeface="Arial" panose="020B0604020202020204" pitchFamily="34" charset="0"/>
              <a:buChar char="•"/>
              <a:defRPr/>
            </a:lvl2pPr>
            <a:lvl3pPr marL="569416" indent="-285502">
              <a:buFont typeface="Arial" panose="020B0604020202020204" pitchFamily="34" charset="0"/>
              <a:buChar char="•"/>
              <a:defRPr/>
            </a:lvl3pPr>
            <a:lvl4pPr marL="794646" indent="-285502">
              <a:buFont typeface="Arial" panose="020B0604020202020204" pitchFamily="34" charset="0"/>
              <a:buChar char="•"/>
              <a:defRPr/>
            </a:lvl4pPr>
            <a:lvl5pPr marL="1032565" indent="-285502">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DC3C00"/>
                </a:solidFill>
              </a:rPr>
              <a:pPr/>
              <a:t>‹#›</a:t>
            </a:fld>
            <a:endParaRPr lang="en-US">
              <a:solidFill>
                <a:srgbClr val="DC3C00"/>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2"/>
          </p:nvPr>
        </p:nvSpPr>
        <p:spPr>
          <a:xfrm>
            <a:off x="381000" y="782638"/>
            <a:ext cx="11215688" cy="424732"/>
          </a:xfrm>
        </p:spPr>
        <p:txBody>
          <a:bodyPr/>
          <a:lstStyle>
            <a:lvl1pPr>
              <a:defRPr sz="2353">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191941307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087907" y="2042391"/>
            <a:ext cx="10378369" cy="2103639"/>
          </a:xfrm>
          <a:prstGeom prst="rect">
            <a:avLst/>
          </a:prstGeom>
        </p:spPr>
        <p:txBody>
          <a:bodyPr/>
          <a:lstStyle>
            <a:lvl1pPr marL="0" indent="0" defTabSz="659156">
              <a:spcBef>
                <a:spcPts val="1730"/>
              </a:spcBef>
              <a:buSzPct val="90000"/>
              <a:buNone/>
              <a:defRPr lang="en-US" spc="0" dirty="0">
                <a:solidFill>
                  <a:schemeClr val="accent1"/>
                </a:solidFill>
              </a:defRPr>
            </a:lvl1pPr>
          </a:lstStyle>
          <a:p>
            <a:pPr defTabSz="672402">
              <a:spcBef>
                <a:spcPts val="1765"/>
              </a:spcBef>
              <a:buSzPct val="90000"/>
            </a:pPr>
            <a:r>
              <a:rPr lang="en-US" sz="3627" kern="4000" dirty="0" smtClean="0">
                <a:solidFill>
                  <a:srgbClr val="DC3C00"/>
                </a:solidFill>
                <a:latin typeface="+mj-lt"/>
              </a:rPr>
              <a:t>The network of physical objects that contain embedded technology to communicate and interact with their internal states or the external environment.</a:t>
            </a:r>
            <a:endParaRPr lang="en-US" sz="3627" kern="4000" dirty="0">
              <a:solidFill>
                <a:srgbClr val="DC3C00"/>
              </a:solidFill>
              <a:latin typeface="+mj-lt"/>
            </a:endParaRPr>
          </a:p>
        </p:txBody>
      </p:sp>
      <p:sp>
        <p:nvSpPr>
          <p:cNvPr id="10" name="Text Placeholder 9"/>
          <p:cNvSpPr>
            <a:spLocks noGrp="1"/>
          </p:cNvSpPr>
          <p:nvPr>
            <p:ph type="body" sz="quarter" idx="11" hasCustomPrompt="1"/>
          </p:nvPr>
        </p:nvSpPr>
        <p:spPr>
          <a:xfrm>
            <a:off x="6921264" y="5658732"/>
            <a:ext cx="4545012" cy="450851"/>
          </a:xfrm>
          <a:prstGeom prst="rect">
            <a:avLst/>
          </a:prstGeom>
        </p:spPr>
        <p:txBody>
          <a:bodyPr>
            <a:normAutofit/>
          </a:bodyPr>
          <a:lstStyle>
            <a:lvl1pPr marL="0" indent="0" algn="r">
              <a:buNone/>
              <a:defRPr sz="1176">
                <a:solidFill>
                  <a:srgbClr val="000000"/>
                </a:solidFill>
              </a:defRPr>
            </a:lvl1pPr>
          </a:lstStyle>
          <a:p>
            <a:pPr lvl="0"/>
            <a:r>
              <a:rPr lang="en-US" dirty="0" smtClean="0"/>
              <a:t>Source</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4926575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UE | SIDE TEXT">
    <p:bg>
      <p:bgPr>
        <a:solidFill>
          <a:schemeClr val="accent1"/>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9469" y="1371602"/>
            <a:ext cx="5876808"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765">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45583" y="228610"/>
            <a:ext cx="582558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059428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Red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3548" y="1371602"/>
            <a:ext cx="5806506"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lang="en-US" sz="1765"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55939" y="228610"/>
            <a:ext cx="581523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2960243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EEN | SIDE TEXT">
    <p:bg>
      <p:bgPr>
        <a:solidFill>
          <a:schemeClr val="accent3"/>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9469" y="1371602"/>
            <a:ext cx="5876808"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765">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45583" y="228610"/>
            <a:ext cx="582558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020199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urple | SIDE TEXT">
    <p:bg>
      <p:bgPr>
        <a:solidFill>
          <a:schemeClr val="accent4"/>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5859469" y="1371602"/>
            <a:ext cx="5876808" cy="1757394"/>
          </a:xfrm>
          <a:prstGeom prst="rect">
            <a:avLst/>
          </a:prstGeom>
        </p:spPr>
        <p:txBody>
          <a:bodyPr rIns="93198"/>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765">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452"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452" rtl="0" eaLnBrk="1" latinLnBrk="0" hangingPunct="1">
              <a:lnSpc>
                <a:spcPct val="90000"/>
              </a:lnSpc>
              <a:spcBef>
                <a:spcPct val="20000"/>
              </a:spcBef>
              <a:buSzPct val="90000"/>
              <a:buFont typeface="Arial" pitchFamily="34" charset="0"/>
              <a:buNone/>
            </a:pPr>
            <a:r>
              <a:rPr lang="en-US" smtClean="0"/>
              <a:t>Second level</a:t>
            </a:r>
          </a:p>
          <a:p>
            <a:pPr marL="0" lvl="2" indent="0" algn="l" defTabSz="685452" rtl="0" eaLnBrk="1" latinLnBrk="0" hangingPunct="1">
              <a:lnSpc>
                <a:spcPct val="90000"/>
              </a:lnSpc>
              <a:spcBef>
                <a:spcPct val="20000"/>
              </a:spcBef>
              <a:buSzPct val="90000"/>
              <a:buFont typeface="Arial" pitchFamily="34" charset="0"/>
              <a:buNone/>
            </a:pPr>
            <a:r>
              <a:rPr lang="en-US" smtClean="0"/>
              <a:t>Third level</a:t>
            </a:r>
          </a:p>
          <a:p>
            <a:pPr marL="0" lvl="3" indent="0" algn="l" defTabSz="685452" rtl="0" eaLnBrk="1" latinLnBrk="0" hangingPunct="1">
              <a:lnSpc>
                <a:spcPct val="90000"/>
              </a:lnSpc>
              <a:spcBef>
                <a:spcPct val="20000"/>
              </a:spcBef>
              <a:buSzPct val="90000"/>
              <a:buFont typeface="Arial" pitchFamily="34" charset="0"/>
              <a:buNone/>
            </a:pPr>
            <a:r>
              <a:rPr lang="en-US" smtClean="0"/>
              <a:t>Fourth level</a:t>
            </a:r>
          </a:p>
          <a:p>
            <a:pPr marL="0" lvl="4" indent="0" algn="l" defTabSz="685452"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5845583" y="228610"/>
            <a:ext cx="5825587" cy="1222165"/>
          </a:xfrm>
          <a:prstGeom prst="rect">
            <a:avLst/>
          </a:prstGeo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805181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5401" y="228610"/>
            <a:ext cx="11275770" cy="553998"/>
          </a:xfrm>
          <a:prstGeom prst="rect">
            <a:avLst/>
          </a:prstGeo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3" y="1447802"/>
            <a:ext cx="11290169" cy="1757394"/>
          </a:xfrm>
          <a:prstGeom prst="rect">
            <a:avLst/>
          </a:prstGeom>
        </p:spPr>
        <p:txBody>
          <a:bodyPr/>
          <a:lstStyle>
            <a:lvl1pPr>
              <a:buClr>
                <a:srgbClr val="FFFFFF"/>
              </a:buClr>
              <a:buSzPct val="70000"/>
              <a:buFont typeface="Wingdings" pitchFamily="2" charset="2"/>
              <a:buNone/>
              <a:defRPr>
                <a:gradFill>
                  <a:gsLst>
                    <a:gs pos="0">
                      <a:srgbClr val="FFFFFF"/>
                    </a:gs>
                    <a:gs pos="86000">
                      <a:srgbClr val="FFFFFF"/>
                    </a:gs>
                  </a:gsLst>
                  <a:lin ang="5400000" scaled="0"/>
                </a:gradFill>
              </a:defRPr>
            </a:lvl1pPr>
            <a:lvl2pPr>
              <a:buClr>
                <a:srgbClr val="FFFFFF"/>
              </a:buClr>
              <a:buSzPct val="70000"/>
              <a:buFont typeface="Wingdings" pitchFamily="2" charset="2"/>
              <a:buNone/>
              <a:defRPr>
                <a:gradFill>
                  <a:gsLst>
                    <a:gs pos="0">
                      <a:srgbClr val="FFFFFF"/>
                    </a:gs>
                    <a:gs pos="86000">
                      <a:srgbClr val="FFFFFF"/>
                    </a:gs>
                  </a:gsLst>
                  <a:lin ang="5400000" scaled="0"/>
                </a:gradFill>
              </a:defRPr>
            </a:lvl2pPr>
            <a:lvl3pPr>
              <a:buClr>
                <a:srgbClr val="FFFFFF"/>
              </a:buClr>
              <a:buSzPct val="70000"/>
              <a:buFont typeface="Wingdings" pitchFamily="2" charset="2"/>
              <a:buNone/>
              <a:defRPr>
                <a:gradFill>
                  <a:gsLst>
                    <a:gs pos="0">
                      <a:srgbClr val="FFFFFF"/>
                    </a:gs>
                    <a:gs pos="86000">
                      <a:srgbClr val="FFFFFF"/>
                    </a:gs>
                  </a:gsLst>
                  <a:lin ang="5400000" scaled="0"/>
                </a:gradFill>
              </a:defRPr>
            </a:lvl3pPr>
            <a:lvl4pPr>
              <a:buClr>
                <a:srgbClr val="FFFFFF"/>
              </a:buClr>
              <a:buSzPct val="70000"/>
              <a:buFont typeface="Wingdings" pitchFamily="2" charset="2"/>
              <a:buNone/>
              <a:defRPr>
                <a:gradFill>
                  <a:gsLst>
                    <a:gs pos="0">
                      <a:srgbClr val="FFFFFF"/>
                    </a:gs>
                    <a:gs pos="86000">
                      <a:srgbClr val="FFFFFF"/>
                    </a:gs>
                  </a:gsLst>
                  <a:lin ang="5400000" scaled="0"/>
                </a:gradFill>
              </a:defRPr>
            </a:lvl4pPr>
            <a:lvl5pPr>
              <a:buClr>
                <a:srgbClr val="FFFFFF"/>
              </a:buClr>
              <a:buSzPct val="70000"/>
              <a:buFont typeface="Wingdings" pitchFamily="2" charset="2"/>
              <a:buNone/>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5" y="6238894"/>
            <a:ext cx="12192001" cy="619125"/>
          </a:xfrm>
          <a:prstGeom prst="rect">
            <a:avLst/>
          </a:prstGeom>
          <a:solidFill>
            <a:srgbClr val="FFFF99"/>
          </a:solidFill>
        </p:spPr>
        <p:txBody>
          <a:bodyPr wrap="square" lIns="116536" tIns="58268" rIns="116536" bIns="5826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25476518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74463629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89389581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Blank Color 1 Layou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94017690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103022"/>
            <a:ext cx="10473690" cy="2040559"/>
          </a:xfrm>
        </p:spPr>
        <p:txBody>
          <a:bodyPr/>
          <a:lstStyle>
            <a:lvl1pPr>
              <a:defRPr sz="7156">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263847110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p:nvSpPr>
        <p:spPr>
          <a:xfrm>
            <a:off x="429776" y="5868849"/>
            <a:ext cx="11361348" cy="584775"/>
          </a:xfrm>
          <a:prstGeom prst="rect">
            <a:avLst/>
          </a:prstGeom>
        </p:spPr>
        <p:txBody>
          <a:bodyPr wrap="square" lIns="91366" tIns="45680" rIns="91366" bIns="45680">
            <a:spAutoFit/>
          </a:bodyPr>
          <a:lstStyle/>
          <a:p>
            <a:pPr defTabSz="913304" eaLnBrk="0" hangingPunct="0"/>
            <a:r>
              <a:rPr lang="en-US" sz="784" dirty="0" smtClean="0">
                <a:gradFill>
                  <a:gsLst>
                    <a:gs pos="0">
                      <a:srgbClr val="FFFFFF"/>
                    </a:gs>
                    <a:gs pos="100000">
                      <a:srgbClr val="FFFFFF"/>
                    </a:gs>
                  </a:gsLst>
                  <a:lin ang="5400000" scaled="0"/>
                </a:gradFill>
                <a:cs typeface="Arial" charset="0"/>
              </a:rPr>
              <a:t>© 2014 Microsoft Corporation. All rights reserved. Microsoft, Windows, Windows Vista and other product names are or may be registered trademarks and/or trademarks in the U.S. and/or other countries.</a:t>
            </a:r>
          </a:p>
          <a:p>
            <a:pPr defTabSz="913304" eaLnBrk="0" hangingPunct="0"/>
            <a:r>
              <a:rPr lang="en-US" sz="784" dirty="0" smtClean="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784" dirty="0">
              <a:gradFill>
                <a:gsLst>
                  <a:gs pos="0">
                    <a:srgbClr val="FFFFFF"/>
                  </a:gs>
                  <a:gs pos="100000">
                    <a:srgbClr val="FFFFFF"/>
                  </a:gs>
                </a:gsLst>
                <a:lin ang="5400000" scaled="0"/>
              </a:gradFill>
              <a:cs typeface="Arial" charset="0"/>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8840" y="2655147"/>
            <a:ext cx="5005707" cy="1084998"/>
          </a:xfrm>
          <a:prstGeom prst="rect">
            <a:avLst/>
          </a:prstGeom>
        </p:spPr>
      </p:pic>
    </p:spTree>
    <p:extLst>
      <p:ext uri="{BB962C8B-B14F-4D97-AF65-F5344CB8AC3E}">
        <p14:creationId xmlns:p14="http://schemas.microsoft.com/office/powerpoint/2010/main" val="41280650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1"/>
            <a:ext cx="12190413" cy="6858001"/>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59" y="1559"/>
          <a:ext cx="1555" cy="1556"/>
        </p:xfrm>
        <a:graphic>
          <a:graphicData uri="http://schemas.openxmlformats.org/presentationml/2006/ole">
            <mc:AlternateContent xmlns:mc="http://schemas.openxmlformats.org/markup-compatibility/2006">
              <mc:Choice xmlns:v="urn:schemas-microsoft-com:vml" Requires="v">
                <p:oleObj spid="_x0000_s205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9" y="1559"/>
                        <a:ext cx="1555" cy="1556"/>
                      </a:xfrm>
                      <a:prstGeom prst="rect">
                        <a:avLst/>
                      </a:prstGeom>
                    </p:spPr>
                  </p:pic>
                </p:oleObj>
              </mc:Fallback>
            </mc:AlternateContent>
          </a:graphicData>
        </a:graphic>
      </p:graphicFrame>
      <p:sp>
        <p:nvSpPr>
          <p:cNvPr id="9" name="Rectangle 8"/>
          <p:cNvSpPr/>
          <p:nvPr/>
        </p:nvSpPr>
        <p:spPr bwMode="auto">
          <a:xfrm>
            <a:off x="0" y="548370"/>
            <a:ext cx="7956223" cy="3818020"/>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2" tIns="143362" rIns="179202" bIns="143362" numCol="1" spcCol="0" rtlCol="0" fromWordArt="0" anchor="t" anchorCtr="0" forceAA="0" compatLnSpc="1">
            <a:prstTxWarp prst="textNoShape">
              <a:avLst/>
            </a:prstTxWarp>
            <a:noAutofit/>
          </a:bodyPr>
          <a:lstStyle/>
          <a:p>
            <a:pPr algn="ctr" defTabSz="91363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57201" y="699106"/>
            <a:ext cx="7272318" cy="1329595"/>
          </a:xfrm>
          <a:prstGeom prst="rect">
            <a:avLst/>
          </a:prstGeom>
        </p:spPr>
        <p:txBody>
          <a:bodyPr wrap="square" lIns="143407" tIns="0" rIns="143407" bIns="0">
            <a:spAutoFit/>
          </a:bodyPr>
          <a:lstStyle>
            <a:lvl1pPr>
              <a:lnSpc>
                <a:spcPct val="90000"/>
              </a:lnSpc>
              <a:spcBef>
                <a:spcPts val="0"/>
              </a:spcBef>
              <a:defRPr sz="48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1" y="3155392"/>
            <a:ext cx="6152293" cy="581698"/>
          </a:xfrm>
          <a:prstGeom prst="rect">
            <a:avLst/>
          </a:prstGeom>
        </p:spPr>
        <p:txBody>
          <a:bodyPr lIns="143407" tIns="0" rIns="143407" bIns="0"/>
          <a:lstStyle>
            <a:lvl1pPr marL="0" indent="0" algn="l">
              <a:lnSpc>
                <a:spcPct val="90000"/>
              </a:lnSpc>
              <a:spcBef>
                <a:spcPts val="0"/>
              </a:spcBef>
              <a:buNone/>
              <a:defRPr sz="2100">
                <a:solidFill>
                  <a:schemeClr val="bg1"/>
                </a:solidFill>
                <a:latin typeface="+mn-lt"/>
              </a:defRPr>
            </a:lvl1pPr>
            <a:lvl2pPr marL="447963" indent="0" algn="ctr">
              <a:buNone/>
              <a:defRPr>
                <a:solidFill>
                  <a:schemeClr val="tx1">
                    <a:tint val="75000"/>
                  </a:schemeClr>
                </a:solidFill>
              </a:defRPr>
            </a:lvl2pPr>
            <a:lvl3pPr marL="895928" indent="0" algn="ctr">
              <a:buNone/>
              <a:defRPr>
                <a:solidFill>
                  <a:schemeClr val="tx1">
                    <a:tint val="75000"/>
                  </a:schemeClr>
                </a:solidFill>
              </a:defRPr>
            </a:lvl3pPr>
            <a:lvl4pPr marL="1343892" indent="0" algn="ctr">
              <a:buNone/>
              <a:defRPr>
                <a:solidFill>
                  <a:schemeClr val="tx1">
                    <a:tint val="75000"/>
                  </a:schemeClr>
                </a:solidFill>
              </a:defRPr>
            </a:lvl4pPr>
            <a:lvl5pPr marL="1791858" indent="0" algn="ctr">
              <a:buNone/>
              <a:defRPr>
                <a:solidFill>
                  <a:schemeClr val="tx1">
                    <a:tint val="75000"/>
                  </a:schemeClr>
                </a:solidFill>
              </a:defRPr>
            </a:lvl5pPr>
            <a:lvl6pPr marL="2239821" indent="0" algn="ctr">
              <a:buNone/>
              <a:defRPr>
                <a:solidFill>
                  <a:schemeClr val="tx1">
                    <a:tint val="75000"/>
                  </a:schemeClr>
                </a:solidFill>
              </a:defRPr>
            </a:lvl6pPr>
            <a:lvl7pPr marL="2687785" indent="0" algn="ctr">
              <a:buNone/>
              <a:defRPr>
                <a:solidFill>
                  <a:schemeClr val="tx1">
                    <a:tint val="75000"/>
                  </a:schemeClr>
                </a:solidFill>
              </a:defRPr>
            </a:lvl7pPr>
            <a:lvl8pPr marL="3135749" indent="0" algn="ctr">
              <a:buNone/>
              <a:defRPr>
                <a:solidFill>
                  <a:schemeClr val="tx1">
                    <a:tint val="75000"/>
                  </a:schemeClr>
                </a:solidFill>
              </a:defRPr>
            </a:lvl8pPr>
            <a:lvl9pPr marL="3583712"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81" y="2102567"/>
            <a:ext cx="7291254" cy="863867"/>
          </a:xfrm>
          <a:prstGeom prst="rect">
            <a:avLst/>
          </a:prstGeom>
        </p:spPr>
        <p:txBody>
          <a:bodyPr lIns="143407" tIns="0" rIns="143407" bIns="0">
            <a:normAutofit/>
          </a:bodyPr>
          <a:lstStyle>
            <a:lvl1pPr marL="0" indent="0">
              <a:lnSpc>
                <a:spcPct val="90000"/>
              </a:lnSpc>
              <a:spcBef>
                <a:spcPts val="0"/>
              </a:spcBef>
              <a:buNone/>
              <a:defRPr sz="2000" baseline="0">
                <a:solidFill>
                  <a:schemeClr val="bg1"/>
                </a:solidFill>
                <a:latin typeface="+mn-lt"/>
              </a:defRPr>
            </a:lvl1pPr>
            <a:lvl2pPr marL="335973" indent="0">
              <a:buNone/>
              <a:defRPr sz="1600">
                <a:solidFill>
                  <a:schemeClr val="bg1"/>
                </a:solidFill>
                <a:latin typeface="+mj-lt"/>
              </a:defRPr>
            </a:lvl2pPr>
            <a:lvl3pPr marL="559956" indent="0">
              <a:buNone/>
              <a:defRPr sz="1300">
                <a:solidFill>
                  <a:schemeClr val="bg1"/>
                </a:solidFill>
                <a:latin typeface="+mj-lt"/>
              </a:defRPr>
            </a:lvl3pPr>
            <a:lvl4pPr marL="783937" indent="0">
              <a:buNone/>
              <a:defRPr sz="1200">
                <a:solidFill>
                  <a:schemeClr val="bg1"/>
                </a:solidFill>
                <a:latin typeface="+mj-lt"/>
              </a:defRPr>
            </a:lvl4pPr>
            <a:lvl5pPr marL="1007919" indent="0">
              <a:buNone/>
              <a:defRPr sz="12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3" y="6402581"/>
            <a:ext cx="1278487" cy="280187"/>
          </a:xfrm>
          <a:prstGeom prst="rect">
            <a:avLst/>
          </a:prstGeom>
        </p:spPr>
      </p:pic>
    </p:spTree>
    <p:extLst>
      <p:ext uri="{BB962C8B-B14F-4D97-AF65-F5344CB8AC3E}">
        <p14:creationId xmlns:p14="http://schemas.microsoft.com/office/powerpoint/2010/main" val="2448670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IGHT BLUE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31952" y="1371601"/>
            <a:ext cx="11356757" cy="1425005"/>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800"/>
            </a:lvl2pPr>
            <a:lvl3pPr>
              <a:defRPr sz="14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86849867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IGHT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1952" y="914400"/>
            <a:ext cx="11372579" cy="1323952"/>
          </a:xfrm>
        </p:spPr>
        <p:txBody>
          <a:bodyPr/>
          <a:lstStyle>
            <a:lvl1pPr>
              <a:spcBef>
                <a:spcPts val="3600"/>
              </a:spcBef>
              <a:defRPr lang="en-US" sz="2400" kern="4000" spc="-100" baseline="0" dirty="0" smtClean="0">
                <a:solidFill>
                  <a:srgbClr val="595959"/>
                </a:solidFill>
                <a:latin typeface="Segoe UI Light" pitchFamily="34" charset="0"/>
                <a:ea typeface="+mn-ea"/>
                <a:cs typeface="+mn-cs"/>
              </a:defRPr>
            </a:lvl1pPr>
            <a:lvl2pPr>
              <a:defRPr sz="1800"/>
            </a:lvl2pPr>
            <a:lvl3pPr>
              <a:defRPr sz="14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83644908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LIGHT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1953" y="1371600"/>
            <a:ext cx="11051878" cy="1434752"/>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marL="285750" indent="-285750">
              <a:buFont typeface="Arial" pitchFamily="34" charset="0"/>
              <a:buChar char="•"/>
              <a:defRPr sz="1800"/>
            </a:lvl2pPr>
            <a:lvl3pPr marL="460375" indent="-171450">
              <a:buFont typeface="Arial" pitchFamily="34" charset="0"/>
              <a:buChar char="•"/>
              <a:defRPr sz="1400"/>
            </a:lvl3pPr>
            <a:lvl4pPr marL="630238" indent="-171450">
              <a:buFont typeface="Arial" pitchFamily="34" charset="0"/>
              <a:buChar char="•"/>
              <a:defRPr sz="1100"/>
            </a:lvl4pPr>
            <a:lvl5pPr marL="801688" indent="-171450">
              <a:buFont typeface="Arial" pitchFamily="34" charset="0"/>
              <a:buChar cha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11616347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LT BLUE 2 COLUMN">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87338" y="228601"/>
            <a:ext cx="11383828" cy="553998"/>
          </a:xfrm>
        </p:spPr>
        <p:txBody>
          <a:bodyPr/>
          <a:lstStyle/>
          <a:p>
            <a:r>
              <a:rPr lang="en-US" smtClean="0"/>
              <a:t>Click to edit Master title style</a:t>
            </a:r>
            <a:endParaRPr lang="en-US" dirty="0"/>
          </a:p>
        </p:txBody>
      </p:sp>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30364" y="2057400"/>
            <a:ext cx="5184537" cy="1434752"/>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6096000" y="2057400"/>
            <a:ext cx="4573191" cy="1890774"/>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97463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IGHT BLUE 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531951" y="2057400"/>
            <a:ext cx="3658553" cy="1808700"/>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600"/>
            </a:lvl2pPr>
            <a:lvl3pPr>
              <a:defRPr sz="1200"/>
            </a:lvl3pPr>
            <a:lvl4pPr>
              <a:defRPr sz="1050"/>
            </a:lvl4pPr>
            <a:lvl5pP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1"/>
          </p:nvPr>
        </p:nvSpPr>
        <p:spPr>
          <a:xfrm>
            <a:off x="4419164" y="2057400"/>
            <a:ext cx="3658553" cy="1781000"/>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8306375" y="2057400"/>
            <a:ext cx="3658553" cy="1781000"/>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3"/>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92290136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 LIGHT BLUE | SIDE TEX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266724" y="1371600"/>
            <a:ext cx="7393325" cy="1365502"/>
          </a:xfrm>
        </p:spPr>
        <p:txBody>
          <a:bodyPr/>
          <a:lstStyle>
            <a:lvl1pPr>
              <a:defRPr lang="en-US" sz="3200"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200"/>
            </a:lvl3pPr>
            <a:lvl4pPr>
              <a:defRPr sz="1050"/>
            </a:lvl4pPr>
            <a:lvl5pP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79880357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 DK BLUE  Non-Bulleted Content">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a:xfrm>
            <a:off x="521344" y="1371600"/>
            <a:ext cx="11204318"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987058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K BLUE ">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0"/>
          </p:nvPr>
        </p:nvSpPr>
        <p:spPr>
          <a:xfrm>
            <a:off x="521344" y="1371600"/>
            <a:ext cx="11204318"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142333799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DK BLUE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1951" y="1371600"/>
            <a:ext cx="10899231" cy="1407052"/>
          </a:xfrm>
        </p:spPr>
        <p:txBody>
          <a:bodyPr/>
          <a:lstStyle>
            <a:lvl1pPr marL="0" indent="0">
              <a:buFont typeface="Wingdings" pitchFamily="2" charset="2"/>
              <a:buNone/>
              <a:defRPr>
                <a:gradFill flip="none" rotWithShape="1">
                  <a:gsLst>
                    <a:gs pos="0">
                      <a:schemeClr val="accent2"/>
                    </a:gs>
                    <a:gs pos="85000">
                      <a:schemeClr val="accent2"/>
                    </a:gs>
                  </a:gsLst>
                  <a:path path="circle">
                    <a:fillToRect r="100000" b="100000"/>
                  </a:path>
                  <a:tileRect l="-100000" t="-100000"/>
                </a:gradFill>
              </a:defRPr>
            </a:lvl1pPr>
            <a:lvl2pPr marL="231775" indent="-231775">
              <a:buFont typeface="Wingdings" pitchFamily="2" charset="2"/>
              <a:buChar char="§"/>
              <a:defRPr sz="1600"/>
            </a:lvl2pPr>
            <a:lvl3pPr marL="457200" indent="-173038">
              <a:buFont typeface="Wingdings" pitchFamily="2" charset="2"/>
              <a:buChar char="§"/>
              <a:defRPr sz="1400"/>
            </a:lvl3pPr>
            <a:lvl4pPr marL="688975" indent="-173038">
              <a:buFont typeface="Wingdings" pitchFamily="2" charset="2"/>
              <a:buChar char="§"/>
              <a:defRPr sz="1100"/>
            </a:lvl4pPr>
            <a:lvl5pPr marL="854075" indent="-173038">
              <a:buFont typeface="Wingdings" pitchFamily="2" charset="2"/>
              <a:buChar char="§"/>
              <a:tabLst>
                <a:tab pos="974725" algn="l"/>
              </a:tabLst>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983382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K BLUE 2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30364" y="2057400"/>
            <a:ext cx="5184537"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6083120" y="2057400"/>
            <a:ext cx="4573191"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578581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K BLUE 3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525697" y="2057400"/>
            <a:ext cx="3658553"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4377926" y="2057400"/>
            <a:ext cx="3658553"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7"/>
          </p:nvPr>
        </p:nvSpPr>
        <p:spPr>
          <a:xfrm>
            <a:off x="8230155" y="2057400"/>
            <a:ext cx="3658553" cy="1877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1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28922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K BLUE | SIDE TEX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4266726" y="1371600"/>
            <a:ext cx="7620477" cy="1434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78405829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 GREY Non-Bulleted Conten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31952" y="1371600"/>
            <a:ext cx="11386054" cy="1407052"/>
          </a:xfrm>
        </p:spPr>
        <p:txBody>
          <a:bodyPr/>
          <a:lstStyle>
            <a:lvl1pPr>
              <a:defRPr lang="en-US" sz="3200" b="0" kern="40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a:defRPr sz="1600"/>
            </a:lvl2pPr>
            <a:lvl3pPr>
              <a:defRPr sz="14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45170913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189603287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userDrawn="1"/>
        </p:nvSpPr>
        <p:spPr bwMode="auto">
          <a:xfrm>
            <a:off x="1" y="0"/>
            <a:ext cx="12192000" cy="6858000"/>
          </a:xfrm>
          <a:prstGeom prst="rect">
            <a:avLst/>
          </a:prstGeom>
          <a:gradFill>
            <a:gsLst>
              <a:gs pos="0">
                <a:srgbClr val="000608"/>
              </a:gs>
              <a:gs pos="50000">
                <a:srgbClr val="005F70"/>
              </a:gs>
              <a:gs pos="100000">
                <a:srgbClr val="000608"/>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 name="Title 2"/>
          <p:cNvSpPr>
            <a:spLocks noGrp="1"/>
          </p:cNvSpPr>
          <p:nvPr>
            <p:ph type="title"/>
          </p:nvPr>
        </p:nvSpPr>
        <p:spPr>
          <a:xfrm>
            <a:off x="0" y="0"/>
            <a:ext cx="12041150" cy="812800"/>
          </a:xfrm>
          <a:noFill/>
        </p:spPr>
        <p:txBody>
          <a:bodyPr lIns="182880" anchor="ctr" anchorCtr="0">
            <a:noAutofit/>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367013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5448884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Windows Frame">
    <p:bg>
      <p:bgPr>
        <a:solidFill>
          <a:schemeClr val="bg1"/>
        </a:solidFill>
        <a:effectLst/>
      </p:bgPr>
    </p:bg>
    <p:spTree>
      <p:nvGrpSpPr>
        <p:cNvPr id="1" name=""/>
        <p:cNvGrpSpPr/>
        <p:nvPr/>
      </p:nvGrpSpPr>
      <p:grpSpPr>
        <a:xfrm>
          <a:off x="0" y="0"/>
          <a:ext cx="0" cy="0"/>
          <a:chOff x="0" y="0"/>
          <a:chExt cx="0" cy="0"/>
        </a:xfrm>
      </p:grpSpPr>
      <p:sp>
        <p:nvSpPr>
          <p:cNvPr id="5" name="Trapezoid 4"/>
          <p:cNvSpPr/>
          <p:nvPr/>
        </p:nvSpPr>
        <p:spPr bwMode="auto">
          <a:xfrm rot="5400000">
            <a:off x="547690" y="913747"/>
            <a:ext cx="4989787" cy="5021263"/>
          </a:xfrm>
          <a:prstGeom prst="trapezoid">
            <a:avLst>
              <a:gd name="adj" fmla="val 132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31951" y="2177882"/>
            <a:ext cx="5021263" cy="2492990"/>
          </a:xfrm>
        </p:spPr>
        <p:txBody>
          <a:bodyPr lIns="146304" rIns="146304" anchor="ctr" anchorCtr="0"/>
          <a:lstStyle>
            <a:lvl1pPr>
              <a:defRPr lang="en-US" sz="6000" kern="4000" spc="-150"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553319" y="2936296"/>
            <a:ext cx="5223522" cy="976165"/>
          </a:xfrm>
        </p:spPr>
        <p:txBody>
          <a:bodyPr anchor="ctr" anchorCtr="0"/>
          <a:lstStyle>
            <a:lvl1pPr>
              <a:defRPr>
                <a:solidFill>
                  <a:schemeClr val="accent1"/>
                </a:solidFill>
              </a:defRPr>
            </a:lvl1pPr>
            <a:lvl2pPr>
              <a:defRPr lang="en-US" sz="1800" kern="4000" spc="-100" baseline="0" dirty="0" smtClean="0">
                <a:solidFill>
                  <a:schemeClr val="tx1">
                    <a:lumMod val="65000"/>
                    <a:lumOff val="35000"/>
                  </a:schemeClr>
                </a:solidFill>
                <a:latin typeface="+mn-lt"/>
                <a:ea typeface="+mn-ea"/>
                <a:cs typeface="+mn-cs"/>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42045993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Windows Frame">
    <p:bg>
      <p:bgPr>
        <a:solidFill>
          <a:schemeClr val="bg1"/>
        </a:solidFill>
        <a:effectLst/>
      </p:bgPr>
    </p:bg>
    <p:spTree>
      <p:nvGrpSpPr>
        <p:cNvPr id="1" name=""/>
        <p:cNvGrpSpPr/>
        <p:nvPr/>
      </p:nvGrpSpPr>
      <p:grpSpPr>
        <a:xfrm>
          <a:off x="0" y="0"/>
          <a:ext cx="0" cy="0"/>
          <a:chOff x="0" y="0"/>
          <a:chExt cx="0" cy="0"/>
        </a:xfrm>
      </p:grpSpPr>
      <p:sp>
        <p:nvSpPr>
          <p:cNvPr id="5" name="Trapezoid 4"/>
          <p:cNvSpPr/>
          <p:nvPr/>
        </p:nvSpPr>
        <p:spPr bwMode="auto">
          <a:xfrm rot="5400000">
            <a:off x="547690" y="913747"/>
            <a:ext cx="4989787" cy="5021263"/>
          </a:xfrm>
          <a:prstGeom prst="trapezoid">
            <a:avLst>
              <a:gd name="adj" fmla="val 1324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31951" y="2177882"/>
            <a:ext cx="5021263" cy="2492990"/>
          </a:xfrm>
        </p:spPr>
        <p:txBody>
          <a:bodyPr lIns="146304" rIns="146304" anchor="ctr" anchorCtr="0"/>
          <a:lstStyle>
            <a:lvl1pPr>
              <a:defRPr lang="en-US" sz="6000" kern="4000" spc="-150"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553319" y="2917060"/>
            <a:ext cx="5223522" cy="1014637"/>
          </a:xfrm>
        </p:spPr>
        <p:txBody>
          <a:bodyPr anchor="ctr" anchorCtr="0"/>
          <a:lstStyle>
            <a:lvl1pPr>
              <a:defRPr>
                <a:gradFill flip="none" rotWithShape="1">
                  <a:gsLst>
                    <a:gs pos="0">
                      <a:schemeClr val="accent2"/>
                    </a:gs>
                    <a:gs pos="87000">
                      <a:schemeClr val="accent2"/>
                    </a:gs>
                  </a:gsLst>
                  <a:path path="circle">
                    <a:fillToRect r="100000" b="100000"/>
                  </a:path>
                  <a:tileRect l="-100000" t="-100000"/>
                </a:gradFill>
              </a:defRPr>
            </a:lvl1pPr>
            <a:lvl2pPr>
              <a:defRPr lang="en-US" sz="1800" kern="4000" spc="-100" baseline="0" dirty="0" smtClean="0">
                <a:solidFill>
                  <a:schemeClr val="tx1">
                    <a:lumMod val="65000"/>
                    <a:lumOff val="35000"/>
                  </a:schemeClr>
                </a:solidFill>
                <a:latin typeface="+mn-lt"/>
                <a:ea typeface="+mn-ea"/>
                <a:cs typeface="+mn-cs"/>
              </a:defRPr>
            </a:lvl2pPr>
            <a:lvl3pPr>
              <a:defRPr sz="1400">
                <a:solidFill>
                  <a:schemeClr val="tx1">
                    <a:lumMod val="65000"/>
                    <a:lumOff val="35000"/>
                  </a:schemeClr>
                </a:solidFill>
              </a:defRPr>
            </a:lvl3pPr>
            <a:lvl4pPr>
              <a:defRPr sz="1050">
                <a:solidFill>
                  <a:schemeClr val="tx1">
                    <a:lumMod val="65000"/>
                    <a:lumOff val="35000"/>
                  </a:schemeClr>
                </a:solidFill>
              </a:defRPr>
            </a:lvl4pPr>
            <a:lvl5pPr>
              <a:defRPr sz="1050">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402121503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1"/>
            <a:ext cx="7393324" cy="1588127"/>
          </a:xfrm>
        </p:spPr>
        <p:txBody>
          <a:bodyPr rIns="91440"/>
          <a:lstStyle>
            <a:lvl1pPr marL="0" indent="0">
              <a:spcBef>
                <a:spcPts val="1800"/>
              </a:spcBef>
              <a:buFont typeface="Arial" pitchFamily="34" charset="0"/>
              <a:buNone/>
              <a:defRPr lang="en-US" sz="3200"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lang="en-US" sz="1800"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0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6047"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6047" rtl="0" eaLnBrk="1" latinLnBrk="0" hangingPunct="1">
              <a:lnSpc>
                <a:spcPct val="90000"/>
              </a:lnSpc>
              <a:spcBef>
                <a:spcPct val="20000"/>
              </a:spcBef>
              <a:buSzPct val="90000"/>
              <a:buFont typeface="Arial" pitchFamily="34" charset="0"/>
              <a:buNone/>
            </a:pPr>
            <a:r>
              <a:rPr lang="en-US" smtClean="0"/>
              <a:t>Second level</a:t>
            </a:r>
          </a:p>
          <a:p>
            <a:pPr marL="0" lvl="2" indent="0" algn="l" defTabSz="686047" rtl="0" eaLnBrk="1" latinLnBrk="0" hangingPunct="1">
              <a:lnSpc>
                <a:spcPct val="90000"/>
              </a:lnSpc>
              <a:spcBef>
                <a:spcPct val="20000"/>
              </a:spcBef>
              <a:buSzPct val="90000"/>
              <a:buFont typeface="Arial" pitchFamily="34" charset="0"/>
              <a:buNone/>
            </a:pPr>
            <a:r>
              <a:rPr lang="en-US" smtClean="0"/>
              <a:t>Third level</a:t>
            </a:r>
          </a:p>
          <a:p>
            <a:pPr marL="0" lvl="3" indent="0" algn="l" defTabSz="686047" rtl="0" eaLnBrk="1" latinLnBrk="0" hangingPunct="1">
              <a:lnSpc>
                <a:spcPct val="90000"/>
              </a:lnSpc>
              <a:spcBef>
                <a:spcPct val="20000"/>
              </a:spcBef>
              <a:buSzPct val="90000"/>
              <a:buFont typeface="Arial" pitchFamily="34" charset="0"/>
              <a:buNone/>
            </a:pPr>
            <a:r>
              <a:rPr lang="en-US" smtClean="0"/>
              <a:t>Fourth level</a:t>
            </a:r>
          </a:p>
          <a:p>
            <a:pPr marL="0" lvl="4" indent="0" algn="l" defTabSz="686047"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4266726" y="228601"/>
            <a:ext cx="7404441" cy="609398"/>
          </a:xfrm>
        </p:spPr>
        <p:txBody>
          <a:bodyPr/>
          <a:lstStyle>
            <a:lvl1pPr>
              <a:defRPr lang="en-US" sz="4400"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6069671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ight  BLUE | SIDE TEXT">
    <p:bg>
      <p:bgPr>
        <a:solidFill>
          <a:schemeClr val="accent1"/>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1"/>
            <a:ext cx="7469544" cy="1588127"/>
          </a:xfrm>
        </p:spPr>
        <p:txBody>
          <a:bodyPr rIns="91440"/>
          <a:lstStyle>
            <a:lvl1pPr marL="0" indent="0">
              <a:spcBef>
                <a:spcPts val="1800"/>
              </a:spcBef>
              <a:buFont typeface="Arial" pitchFamily="34" charset="0"/>
              <a:buNone/>
              <a:defRPr lang="en-US" sz="3200"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800">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6047"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6047" rtl="0" eaLnBrk="1" latinLnBrk="0" hangingPunct="1">
              <a:lnSpc>
                <a:spcPct val="90000"/>
              </a:lnSpc>
              <a:spcBef>
                <a:spcPct val="20000"/>
              </a:spcBef>
              <a:buSzPct val="90000"/>
              <a:buFont typeface="Arial" pitchFamily="34" charset="0"/>
              <a:buNone/>
            </a:pPr>
            <a:r>
              <a:rPr lang="en-US" smtClean="0"/>
              <a:t>Second level</a:t>
            </a:r>
          </a:p>
          <a:p>
            <a:pPr marL="0" lvl="2" indent="0" algn="l" defTabSz="686047" rtl="0" eaLnBrk="1" latinLnBrk="0" hangingPunct="1">
              <a:lnSpc>
                <a:spcPct val="90000"/>
              </a:lnSpc>
              <a:spcBef>
                <a:spcPct val="20000"/>
              </a:spcBef>
              <a:buSzPct val="90000"/>
              <a:buFont typeface="Arial" pitchFamily="34" charset="0"/>
              <a:buNone/>
            </a:pPr>
            <a:r>
              <a:rPr lang="en-US" smtClean="0"/>
              <a:t>Third level</a:t>
            </a:r>
          </a:p>
          <a:p>
            <a:pPr marL="0" lvl="3" indent="0" algn="l" defTabSz="686047" rtl="0" eaLnBrk="1" latinLnBrk="0" hangingPunct="1">
              <a:lnSpc>
                <a:spcPct val="90000"/>
              </a:lnSpc>
              <a:spcBef>
                <a:spcPct val="20000"/>
              </a:spcBef>
              <a:buSzPct val="90000"/>
              <a:buFont typeface="Arial" pitchFamily="34" charset="0"/>
              <a:buNone/>
            </a:pPr>
            <a:r>
              <a:rPr lang="en-US" smtClean="0"/>
              <a:t>Fourth level</a:t>
            </a:r>
          </a:p>
          <a:p>
            <a:pPr marL="0" lvl="4" indent="0" algn="l" defTabSz="686047"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4266726" y="228601"/>
            <a:ext cx="7404441" cy="609398"/>
          </a:xfrm>
        </p:spPr>
        <p:txBody>
          <a:bodyPr/>
          <a:lstStyle>
            <a:lvl1pPr>
              <a:defRPr lang="en-US" sz="4400"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003276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287342" y="1447802"/>
            <a:ext cx="11383827" cy="143475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67249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2" y="1447802"/>
            <a:ext cx="11151917" cy="1438855"/>
          </a:xfrm>
        </p:spPr>
        <p:txBody>
          <a:bodyPr/>
          <a:lstStyle>
            <a:lvl1pPr>
              <a:buClr>
                <a:srgbClr val="FFFFFF"/>
              </a:buClr>
              <a:buSzPct val="70000"/>
              <a:buFont typeface="Wingdings" pitchFamily="2" charset="2"/>
              <a:buNone/>
              <a:defRPr>
                <a:gradFill>
                  <a:gsLst>
                    <a:gs pos="0">
                      <a:srgbClr val="FFFFFF"/>
                    </a:gs>
                    <a:gs pos="86000">
                      <a:srgbClr val="FFFFFF"/>
                    </a:gs>
                  </a:gsLst>
                  <a:lin ang="5400000" scaled="0"/>
                </a:gradFill>
              </a:defRPr>
            </a:lvl1pPr>
            <a:lvl2pPr>
              <a:buClr>
                <a:srgbClr val="FFFFFF"/>
              </a:buClr>
              <a:buSzPct val="70000"/>
              <a:buFont typeface="Wingdings" pitchFamily="2" charset="2"/>
              <a:buNone/>
              <a:defRPr>
                <a:gradFill>
                  <a:gsLst>
                    <a:gs pos="0">
                      <a:srgbClr val="FFFFFF"/>
                    </a:gs>
                    <a:gs pos="86000">
                      <a:srgbClr val="FFFFFF"/>
                    </a:gs>
                  </a:gsLst>
                  <a:lin ang="5400000" scaled="0"/>
                </a:gradFill>
              </a:defRPr>
            </a:lvl2pPr>
            <a:lvl3pPr>
              <a:buClr>
                <a:srgbClr val="FFFFFF"/>
              </a:buClr>
              <a:buSzPct val="70000"/>
              <a:buFont typeface="Wingdings" pitchFamily="2" charset="2"/>
              <a:buNone/>
              <a:defRPr>
                <a:gradFill>
                  <a:gsLst>
                    <a:gs pos="0">
                      <a:srgbClr val="FFFFFF"/>
                    </a:gs>
                    <a:gs pos="86000">
                      <a:srgbClr val="FFFFFF"/>
                    </a:gs>
                  </a:gsLst>
                  <a:lin ang="5400000" scaled="0"/>
                </a:gradFill>
              </a:defRPr>
            </a:lvl3pPr>
            <a:lvl4pPr>
              <a:buClr>
                <a:srgbClr val="FFFFFF"/>
              </a:buClr>
              <a:buSzPct val="70000"/>
              <a:buFont typeface="Wingdings" pitchFamily="2" charset="2"/>
              <a:buNone/>
              <a:defRPr>
                <a:gradFill>
                  <a:gsLst>
                    <a:gs pos="0">
                      <a:srgbClr val="FFFFFF"/>
                    </a:gs>
                    <a:gs pos="86000">
                      <a:srgbClr val="FFFFFF"/>
                    </a:gs>
                  </a:gsLst>
                  <a:lin ang="5400000" scaled="0"/>
                </a:gradFill>
              </a:defRPr>
            </a:lvl4pPr>
            <a:lvl5pPr>
              <a:buClr>
                <a:srgbClr val="FFFFFF"/>
              </a:buClr>
              <a:buSzPct val="70000"/>
              <a:buFont typeface="Wingdings" pitchFamily="2" charset="2"/>
              <a:buNone/>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5"/>
            <a:ext cx="12192001" cy="619125"/>
          </a:xfrm>
          <a:solidFill>
            <a:srgbClr val="FFFF99"/>
          </a:solidFill>
        </p:spPr>
        <p:txBody>
          <a:bodyPr wrap="square" lIns="114341" tIns="57171" rIns="114341" bIns="5717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833494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Blank Color 1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552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ustom Layout">
    <p:bg>
      <p:bgPr>
        <a:solidFill>
          <a:schemeClr val="accent2"/>
        </a:solidFill>
        <a:effectLst/>
      </p:bgPr>
    </p:bg>
    <p:spTree>
      <p:nvGrpSpPr>
        <p:cNvPr id="1" name=""/>
        <p:cNvGrpSpPr/>
        <p:nvPr/>
      </p:nvGrpSpPr>
      <p:grpSpPr>
        <a:xfrm>
          <a:off x="0" y="0"/>
          <a:ext cx="0" cy="0"/>
          <a:chOff x="0" y="0"/>
          <a:chExt cx="0" cy="0"/>
        </a:xfrm>
      </p:grpSpPr>
      <p:sp>
        <p:nvSpPr>
          <p:cNvPr id="3" name="Rectangle 2"/>
          <p:cNvSpPr/>
          <p:nvPr/>
        </p:nvSpPr>
        <p:spPr>
          <a:xfrm>
            <a:off x="429770" y="5868849"/>
            <a:ext cx="11361348" cy="584775"/>
          </a:xfrm>
          <a:prstGeom prst="rect">
            <a:avLst/>
          </a:prstGeom>
        </p:spPr>
        <p:txBody>
          <a:bodyPr wrap="square">
            <a:spAutoFit/>
          </a:bodyPr>
          <a:lstStyle/>
          <a:p>
            <a:pPr defTabSz="914099" eaLnBrk="0" hangingPunct="0"/>
            <a:r>
              <a:rPr lang="en-US" sz="800" dirty="0">
                <a:gradFill>
                  <a:gsLst>
                    <a:gs pos="0">
                      <a:srgbClr val="FFFFFF"/>
                    </a:gs>
                    <a:gs pos="100000">
                      <a:srgbClr val="FFFFFF"/>
                    </a:gs>
                  </a:gsLst>
                  <a:lin ang="5400000" scaled="0"/>
                </a:gra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r>
              <a:rPr lang="en-US" sz="8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37" y="2655147"/>
            <a:ext cx="5005707" cy="1084998"/>
          </a:xfrm>
          <a:prstGeom prst="rect">
            <a:avLst/>
          </a:prstGeom>
        </p:spPr>
      </p:pic>
    </p:spTree>
    <p:extLst>
      <p:ext uri="{BB962C8B-B14F-4D97-AF65-F5344CB8AC3E}">
        <p14:creationId xmlns:p14="http://schemas.microsoft.com/office/powerpoint/2010/main" val="74649003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69239" y="6566933"/>
            <a:ext cx="3859607" cy="364224"/>
          </a:xfrm>
          <a:prstGeom prst="rect">
            <a:avLst/>
          </a:prstGeom>
        </p:spPr>
        <p:txBody>
          <a:bodyPr lIns="89629" tIns="44815" rIns="89629" bIns="44815"/>
          <a:lstStyle/>
          <a:p>
            <a:r>
              <a:rPr lang="en-US">
                <a:solidFill>
                  <a:srgbClr val="000000"/>
                </a:solidFill>
              </a:rPr>
              <a:t>Microsoft Confidential</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25B1B22E-D3C8-4129-8E85-2E5037E3E69B}" type="slidenum">
              <a:rPr lang="en-US" smtClean="0">
                <a:solidFill>
                  <a:srgbClr val="00188F"/>
                </a:solidFill>
              </a:rPr>
              <a:pPr/>
              <a:t>‹#›</a:t>
            </a:fld>
            <a:endParaRPr lang="en-US" dirty="0">
              <a:solidFill>
                <a:srgbClr val="00188F"/>
              </a:solidFill>
            </a:endParaRPr>
          </a:p>
        </p:txBody>
      </p:sp>
      <p:sp>
        <p:nvSpPr>
          <p:cNvPr id="6" name="Text Placeholder 5"/>
          <p:cNvSpPr>
            <a:spLocks noGrp="1"/>
          </p:cNvSpPr>
          <p:nvPr>
            <p:ph type="body" sz="quarter" idx="12"/>
          </p:nvPr>
        </p:nvSpPr>
        <p:spPr>
          <a:xfrm>
            <a:off x="269239" y="1411760"/>
            <a:ext cx="11653523" cy="1704996"/>
          </a:xfrm>
        </p:spPr>
        <p:txBody>
          <a:bodyPr/>
          <a:lstStyle>
            <a:lvl1pPr>
              <a:spcBef>
                <a:spcPts val="1176"/>
              </a:spcBef>
              <a:defRPr b="0">
                <a:gradFill>
                  <a:gsLst>
                    <a:gs pos="1250">
                      <a:schemeClr val="accent2"/>
                    </a:gs>
                    <a:gs pos="100000">
                      <a:schemeClr val="accent2"/>
                    </a:gs>
                  </a:gsLst>
                  <a:lin ang="5400000" scaled="0"/>
                </a:gradFill>
              </a:defRPr>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59610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a:off x="2655520" y="-2678480"/>
            <a:ext cx="6858002" cy="12214964"/>
          </a:xfrm>
          <a:prstGeom prst="rect">
            <a:avLst/>
          </a:prstGeom>
        </p:spPr>
      </p:pic>
      <p:sp>
        <p:nvSpPr>
          <p:cNvPr id="1214" name="Rectangle 1213"/>
          <p:cNvSpPr/>
          <p:nvPr userDrawn="1"/>
        </p:nvSpPr>
        <p:spPr bwMode="auto">
          <a:xfrm>
            <a:off x="-34880" y="0"/>
            <a:ext cx="12226883" cy="685800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48585" y="470067"/>
            <a:ext cx="1254995" cy="269134"/>
          </a:xfrm>
          <a:prstGeom prst="rect">
            <a:avLst/>
          </a:prstGeom>
        </p:spPr>
      </p:pic>
      <p:grpSp>
        <p:nvGrpSpPr>
          <p:cNvPr id="6" name="Group 5"/>
          <p:cNvGrpSpPr/>
          <p:nvPr userDrawn="1"/>
        </p:nvGrpSpPr>
        <p:grpSpPr>
          <a:xfrm>
            <a:off x="5647788" y="470068"/>
            <a:ext cx="6096000" cy="2322004"/>
            <a:chOff x="5761038" y="479425"/>
            <a:chExt cx="6218237" cy="2368229"/>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904863"/>
            </a:xfrm>
            <a:prstGeom prst="rect">
              <a:avLst/>
            </a:prstGeom>
            <a:noFill/>
          </p:spPr>
          <p:txBody>
            <a:bodyPr wrap="square" lIns="182880" tIns="146304" rIns="182880" bIns="146304" rtlCol="0">
              <a:spAutoFit/>
            </a:bodyPr>
            <a:lstStyle/>
            <a:p>
              <a:pPr defTabSz="914367">
                <a:lnSpc>
                  <a:spcPct val="90000"/>
                </a:lnSpc>
                <a:spcAft>
                  <a:spcPts val="588"/>
                </a:spcAft>
              </a:pPr>
              <a:r>
                <a:rPr lang="en-US" sz="4313" spc="-147" dirty="0">
                  <a:gradFill>
                    <a:gsLst>
                      <a:gs pos="14634">
                        <a:srgbClr val="0078D7"/>
                      </a:gs>
                      <a:gs pos="53000">
                        <a:srgbClr val="0078D7"/>
                      </a:gs>
                    </a:gsLst>
                    <a:lin ang="5400000" scaled="0"/>
                  </a:gradFill>
                </a:rPr>
                <a:t>Shenzhen 2015</a:t>
              </a:r>
            </a:p>
          </p:txBody>
        </p:sp>
      </p:grpSp>
    </p:spTree>
    <p:extLst>
      <p:ext uri="{BB962C8B-B14F-4D97-AF65-F5344CB8AC3E}">
        <p14:creationId xmlns:p14="http://schemas.microsoft.com/office/powerpoint/2010/main" val="86608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a:off x="2655520" y="-2678480"/>
            <a:ext cx="6858002" cy="12214964"/>
          </a:xfrm>
          <a:prstGeom prst="rect">
            <a:avLst/>
          </a:prstGeom>
        </p:spPr>
      </p:pic>
      <p:sp>
        <p:nvSpPr>
          <p:cNvPr id="8" name="Rectangle 7"/>
          <p:cNvSpPr/>
          <p:nvPr userDrawn="1"/>
        </p:nvSpPr>
        <p:spPr bwMode="auto">
          <a:xfrm>
            <a:off x="-34880" y="-44362"/>
            <a:ext cx="12273739" cy="6902362"/>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3"/>
          <a:stretch>
            <a:fillRect/>
          </a:stretch>
        </p:blipFill>
        <p:spPr>
          <a:xfrm>
            <a:off x="448585" y="470067"/>
            <a:ext cx="1254995" cy="269134"/>
          </a:xfrm>
          <a:prstGeom prst="rect">
            <a:avLst/>
          </a:prstGeom>
        </p:spPr>
      </p:pic>
      <p:sp>
        <p:nvSpPr>
          <p:cNvPr id="2" name="Rectangle 1"/>
          <p:cNvSpPr/>
          <p:nvPr userDrawn="1"/>
        </p:nvSpPr>
        <p:spPr bwMode="auto">
          <a:xfrm>
            <a:off x="5647788" y="118762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1" y="1187635"/>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646232" y="2987098"/>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279991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429574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06376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091817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0" indent="0">
              <a:buNone/>
              <a:defRPr sz="392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6375068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411973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theme" Target="../theme/theme4.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image" Target="../media/image19.png"/><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 name="Group 16"/>
          <p:cNvGrpSpPr>
            <a:grpSpLocks noChangeAspect="1"/>
          </p:cNvGrpSpPr>
          <p:nvPr userDrawn="1"/>
        </p:nvGrpSpPr>
        <p:grpSpPr>
          <a:xfrm>
            <a:off x="171116" y="6265685"/>
            <a:ext cx="1582974" cy="530352"/>
            <a:chOff x="333596" y="333170"/>
            <a:chExt cx="11729320" cy="3929737"/>
          </a:xfrm>
        </p:grpSpPr>
        <p:sp>
          <p:nvSpPr>
            <p:cNvPr id="18" name="Freeform 17"/>
            <p:cNvSpPr>
              <a:spLocks noChangeArrowheads="1"/>
            </p:cNvSpPr>
            <p:nvPr/>
          </p:nvSpPr>
          <p:spPr bwMode="auto">
            <a:xfrm>
              <a:off x="333596" y="333170"/>
              <a:ext cx="4679549" cy="3929737"/>
            </a:xfrm>
            <a:custGeom>
              <a:avLst/>
              <a:gdLst>
                <a:gd name="connsiteX0" fmla="*/ 3296198 w 6240408"/>
                <a:gd name="connsiteY0" fmla="*/ 4035784 h 5240497"/>
                <a:gd name="connsiteX1" fmla="*/ 3420388 w 6240408"/>
                <a:gd name="connsiteY1" fmla="*/ 4035784 h 5240497"/>
                <a:gd name="connsiteX2" fmla="*/ 3613765 w 6240408"/>
                <a:gd name="connsiteY2" fmla="*/ 4500744 h 5240497"/>
                <a:gd name="connsiteX3" fmla="*/ 3631632 w 6240408"/>
                <a:gd name="connsiteY3" fmla="*/ 4495198 h 5240497"/>
                <a:gd name="connsiteX4" fmla="*/ 3707504 w 6240408"/>
                <a:gd name="connsiteY4" fmla="*/ 4487549 h 5240497"/>
                <a:gd name="connsiteX5" fmla="*/ 4083978 w 6240408"/>
                <a:gd name="connsiteY5" fmla="*/ 4864023 h 5240497"/>
                <a:gd name="connsiteX6" fmla="*/ 3707504 w 6240408"/>
                <a:gd name="connsiteY6" fmla="*/ 5240497 h 5240497"/>
                <a:gd name="connsiteX7" fmla="*/ 3331030 w 6240408"/>
                <a:gd name="connsiteY7" fmla="*/ 4864023 h 5240497"/>
                <a:gd name="connsiteX8" fmla="*/ 3497014 w 6240408"/>
                <a:gd name="connsiteY8" fmla="*/ 4551845 h 5240497"/>
                <a:gd name="connsiteX9" fmla="*/ 3508283 w 6240408"/>
                <a:gd name="connsiteY9" fmla="*/ 4545728 h 5240497"/>
                <a:gd name="connsiteX10" fmla="*/ 692712 w 6240408"/>
                <a:gd name="connsiteY10" fmla="*/ 3788817 h 5240497"/>
                <a:gd name="connsiteX11" fmla="*/ 993890 w 6240408"/>
                <a:gd name="connsiteY11" fmla="*/ 4089995 h 5240497"/>
                <a:gd name="connsiteX12" fmla="*/ 692712 w 6240408"/>
                <a:gd name="connsiteY12" fmla="*/ 4391173 h 5240497"/>
                <a:gd name="connsiteX13" fmla="*/ 391534 w 6240408"/>
                <a:gd name="connsiteY13" fmla="*/ 4089995 h 5240497"/>
                <a:gd name="connsiteX14" fmla="*/ 692712 w 6240408"/>
                <a:gd name="connsiteY14" fmla="*/ 3788817 h 5240497"/>
                <a:gd name="connsiteX15" fmla="*/ 2633764 w 6240408"/>
                <a:gd name="connsiteY15" fmla="*/ 3313433 h 5240497"/>
                <a:gd name="connsiteX16" fmla="*/ 2676456 w 6240408"/>
                <a:gd name="connsiteY16" fmla="*/ 3365176 h 5240497"/>
                <a:gd name="connsiteX17" fmla="*/ 2957570 w 6240408"/>
                <a:gd name="connsiteY17" fmla="*/ 3481617 h 5240497"/>
                <a:gd name="connsiteX18" fmla="*/ 3037692 w 6240408"/>
                <a:gd name="connsiteY18" fmla="*/ 3473540 h 5240497"/>
                <a:gd name="connsiteX19" fmla="*/ 3059541 w 6240408"/>
                <a:gd name="connsiteY19" fmla="*/ 3466758 h 5240497"/>
                <a:gd name="connsiteX20" fmla="*/ 3296198 w 6240408"/>
                <a:gd name="connsiteY20" fmla="*/ 4035784 h 5240497"/>
                <a:gd name="connsiteX21" fmla="*/ 1108593 w 6240408"/>
                <a:gd name="connsiteY21" fmla="*/ 4035784 h 5240497"/>
                <a:gd name="connsiteX22" fmla="*/ 1105734 w 6240408"/>
                <a:gd name="connsiteY22" fmla="*/ 4007423 h 5240497"/>
                <a:gd name="connsiteX23" fmla="*/ 1097196 w 6240408"/>
                <a:gd name="connsiteY23" fmla="*/ 3979918 h 5240497"/>
                <a:gd name="connsiteX24" fmla="*/ 5382365 w 6240408"/>
                <a:gd name="connsiteY24" fmla="*/ 3080440 h 5240497"/>
                <a:gd name="connsiteX25" fmla="*/ 5383050 w 6240408"/>
                <a:gd name="connsiteY25" fmla="*/ 3087230 h 5240497"/>
                <a:gd name="connsiteX26" fmla="*/ 5866947 w 6240408"/>
                <a:gd name="connsiteY26" fmla="*/ 3481617 h 5240497"/>
                <a:gd name="connsiteX27" fmla="*/ 5916548 w 6240408"/>
                <a:gd name="connsiteY27" fmla="*/ 3476617 h 5240497"/>
                <a:gd name="connsiteX28" fmla="*/ 5914849 w 6240408"/>
                <a:gd name="connsiteY28" fmla="*/ 3510262 h 5240497"/>
                <a:gd name="connsiteX29" fmla="*/ 5825070 w 6240408"/>
                <a:gd name="connsiteY29" fmla="*/ 3861201 h 5240497"/>
                <a:gd name="connsiteX30" fmla="*/ 5730309 w 6240408"/>
                <a:gd name="connsiteY30" fmla="*/ 4035784 h 5240497"/>
                <a:gd name="connsiteX31" fmla="*/ 3420388 w 6240408"/>
                <a:gd name="connsiteY31" fmla="*/ 4035784 h 5240497"/>
                <a:gd name="connsiteX32" fmla="*/ 3165020 w 6240408"/>
                <a:gd name="connsiteY32" fmla="*/ 3421769 h 5240497"/>
                <a:gd name="connsiteX33" fmla="*/ 3179847 w 6240408"/>
                <a:gd name="connsiteY33" fmla="*/ 3413721 h 5240497"/>
                <a:gd name="connsiteX34" fmla="*/ 3347048 w 6240408"/>
                <a:gd name="connsiteY34" fmla="*/ 3164183 h 5240497"/>
                <a:gd name="connsiteX35" fmla="*/ 3350019 w 6240408"/>
                <a:gd name="connsiteY35" fmla="*/ 3134720 h 5240497"/>
                <a:gd name="connsiteX36" fmla="*/ 2960581 w 6240408"/>
                <a:gd name="connsiteY36" fmla="*/ 2813000 h 5240497"/>
                <a:gd name="connsiteX37" fmla="*/ 3234654 w 6240408"/>
                <a:gd name="connsiteY37" fmla="*/ 3084060 h 5240497"/>
                <a:gd name="connsiteX38" fmla="*/ 2960581 w 6240408"/>
                <a:gd name="connsiteY38" fmla="*/ 3355120 h 5240497"/>
                <a:gd name="connsiteX39" fmla="*/ 2686508 w 6240408"/>
                <a:gd name="connsiteY39" fmla="*/ 3084060 h 5240497"/>
                <a:gd name="connsiteX40" fmla="*/ 2960581 w 6240408"/>
                <a:gd name="connsiteY40" fmla="*/ 2813000 h 5240497"/>
                <a:gd name="connsiteX41" fmla="*/ 5866947 w 6240408"/>
                <a:gd name="connsiteY41" fmla="*/ 2620246 h 5240497"/>
                <a:gd name="connsiteX42" fmla="*/ 6240408 w 6240408"/>
                <a:gd name="connsiteY42" fmla="*/ 2990696 h 5240497"/>
                <a:gd name="connsiteX43" fmla="*/ 5866947 w 6240408"/>
                <a:gd name="connsiteY43" fmla="*/ 3361146 h 5240497"/>
                <a:gd name="connsiteX44" fmla="*/ 5493486 w 6240408"/>
                <a:gd name="connsiteY44" fmla="*/ 2990696 h 5240497"/>
                <a:gd name="connsiteX45" fmla="*/ 5866947 w 6240408"/>
                <a:gd name="connsiteY45" fmla="*/ 2620246 h 5240497"/>
                <a:gd name="connsiteX46" fmla="*/ 4018173 w 6240408"/>
                <a:gd name="connsiteY46" fmla="*/ 1678113 h 5240497"/>
                <a:gd name="connsiteX47" fmla="*/ 4088331 w 6240408"/>
                <a:gd name="connsiteY47" fmla="*/ 1751701 h 5240497"/>
                <a:gd name="connsiteX48" fmla="*/ 4358066 w 6240408"/>
                <a:gd name="connsiteY48" fmla="*/ 2196284 h 5240497"/>
                <a:gd name="connsiteX49" fmla="*/ 4363135 w 6240408"/>
                <a:gd name="connsiteY49" fmla="*/ 2210134 h 5240497"/>
                <a:gd name="connsiteX50" fmla="*/ 4451946 w 6240408"/>
                <a:gd name="connsiteY50" fmla="*/ 2187299 h 5240497"/>
                <a:gd name="connsiteX51" fmla="*/ 4698379 w 6240408"/>
                <a:gd name="connsiteY51" fmla="*/ 2162456 h 5240497"/>
                <a:gd name="connsiteX52" fmla="*/ 5520551 w 6240408"/>
                <a:gd name="connsiteY52" fmla="*/ 2480113 h 5240497"/>
                <a:gd name="connsiteX53" fmla="*/ 5606069 w 6240408"/>
                <a:gd name="connsiteY53" fmla="*/ 2569813 h 5240497"/>
                <a:gd name="connsiteX54" fmla="*/ 5590785 w 6240408"/>
                <a:gd name="connsiteY54" fmla="*/ 2578109 h 5240497"/>
                <a:gd name="connsiteX55" fmla="*/ 5383050 w 6240408"/>
                <a:gd name="connsiteY55" fmla="*/ 2888141 h 5240497"/>
                <a:gd name="connsiteX56" fmla="*/ 5375089 w 6240408"/>
                <a:gd name="connsiteY56" fmla="*/ 2967107 h 5240497"/>
                <a:gd name="connsiteX57" fmla="*/ 3348664 w 6240408"/>
                <a:gd name="connsiteY57" fmla="*/ 3019970 h 5240497"/>
                <a:gd name="connsiteX58" fmla="*/ 3347048 w 6240408"/>
                <a:gd name="connsiteY58" fmla="*/ 3003941 h 5240497"/>
                <a:gd name="connsiteX59" fmla="*/ 3287229 w 6240408"/>
                <a:gd name="connsiteY59" fmla="*/ 2861785 h 5240497"/>
                <a:gd name="connsiteX60" fmla="*/ 3242128 w 6240408"/>
                <a:gd name="connsiteY60" fmla="*/ 2807122 h 5240497"/>
                <a:gd name="connsiteX61" fmla="*/ 1495014 w 6240408"/>
                <a:gd name="connsiteY61" fmla="*/ 1557992 h 5240497"/>
                <a:gd name="connsiteX62" fmla="*/ 2651749 w 6240408"/>
                <a:gd name="connsiteY62" fmla="*/ 2832894 h 5240497"/>
                <a:gd name="connsiteX63" fmla="*/ 2627911 w 6240408"/>
                <a:gd name="connsiteY63" fmla="*/ 2861785 h 5240497"/>
                <a:gd name="connsiteX64" fmla="*/ 2560015 w 6240408"/>
                <a:gd name="connsiteY64" fmla="*/ 3084062 h 5240497"/>
                <a:gd name="connsiteX65" fmla="*/ 2568092 w 6240408"/>
                <a:gd name="connsiteY65" fmla="*/ 3164183 h 5240497"/>
                <a:gd name="connsiteX66" fmla="*/ 2582914 w 6240408"/>
                <a:gd name="connsiteY66" fmla="*/ 3211932 h 5240497"/>
                <a:gd name="connsiteX67" fmla="*/ 1052274 w 6240408"/>
                <a:gd name="connsiteY67" fmla="*/ 3874806 h 5240497"/>
                <a:gd name="connsiteX68" fmla="*/ 1041836 w 6240408"/>
                <a:gd name="connsiteY68" fmla="*/ 3855575 h 5240497"/>
                <a:gd name="connsiteX69" fmla="*/ 689699 w 6240408"/>
                <a:gd name="connsiteY69" fmla="*/ 3668345 h 5240497"/>
                <a:gd name="connsiteX70" fmla="*/ 273665 w 6240408"/>
                <a:gd name="connsiteY70" fmla="*/ 4007423 h 5240497"/>
                <a:gd name="connsiteX71" fmla="*/ 270806 w 6240408"/>
                <a:gd name="connsiteY71" fmla="*/ 4035784 h 5240497"/>
                <a:gd name="connsiteX72" fmla="*/ 54095 w 6240408"/>
                <a:gd name="connsiteY72" fmla="*/ 4035784 h 5240497"/>
                <a:gd name="connsiteX73" fmla="*/ 19397 w 6240408"/>
                <a:gd name="connsiteY73" fmla="*/ 3924007 h 5240497"/>
                <a:gd name="connsiteX74" fmla="*/ 0 w 6240408"/>
                <a:gd name="connsiteY74" fmla="*/ 3731594 h 5240497"/>
                <a:gd name="connsiteX75" fmla="*/ 857119 w 6240408"/>
                <a:gd name="connsiteY75" fmla="*/ 2781788 h 5240497"/>
                <a:gd name="connsiteX76" fmla="*/ 903466 w 6240408"/>
                <a:gd name="connsiteY76" fmla="*/ 2779448 h 5240497"/>
                <a:gd name="connsiteX77" fmla="*/ 906812 w 6240408"/>
                <a:gd name="connsiteY77" fmla="*/ 2713186 h 5240497"/>
                <a:gd name="connsiteX78" fmla="*/ 1487576 w 6240408"/>
                <a:gd name="connsiteY78" fmla="*/ 1564167 h 5240497"/>
                <a:gd name="connsiteX79" fmla="*/ 2698557 w 6240408"/>
                <a:gd name="connsiteY79" fmla="*/ 1096288 h 5240497"/>
                <a:gd name="connsiteX80" fmla="*/ 3909539 w 6240408"/>
                <a:gd name="connsiteY80" fmla="*/ 1564167 h 5240497"/>
                <a:gd name="connsiteX81" fmla="*/ 3937565 w 6240408"/>
                <a:gd name="connsiteY81" fmla="*/ 1593564 h 5240497"/>
                <a:gd name="connsiteX82" fmla="*/ 3151347 w 6240408"/>
                <a:gd name="connsiteY82" fmla="*/ 2738934 h 5240497"/>
                <a:gd name="connsiteX83" fmla="*/ 3112317 w 6240408"/>
                <a:gd name="connsiteY83" fmla="*/ 2717749 h 5240497"/>
                <a:gd name="connsiteX84" fmla="*/ 2957570 w 6240408"/>
                <a:gd name="connsiteY84" fmla="*/ 2686507 h 5240497"/>
                <a:gd name="connsiteX85" fmla="*/ 2802824 w 6240408"/>
                <a:gd name="connsiteY85" fmla="*/ 2717749 h 5240497"/>
                <a:gd name="connsiteX86" fmla="*/ 2736130 w 6240408"/>
                <a:gd name="connsiteY86" fmla="*/ 2753949 h 5240497"/>
                <a:gd name="connsiteX87" fmla="*/ 1583993 w 6240408"/>
                <a:gd name="connsiteY87" fmla="*/ 1484115 h 5240497"/>
                <a:gd name="connsiteX88" fmla="*/ 1612316 w 6240408"/>
                <a:gd name="connsiteY88" fmla="*/ 1460600 h 5240497"/>
                <a:gd name="connsiteX89" fmla="*/ 2698557 w 6240408"/>
                <a:gd name="connsiteY89" fmla="*/ 1096288 h 5240497"/>
                <a:gd name="connsiteX90" fmla="*/ 4448402 w 6240408"/>
                <a:gd name="connsiteY90" fmla="*/ 560189 h 5240497"/>
                <a:gd name="connsiteX91" fmla="*/ 4830899 w 6240408"/>
                <a:gd name="connsiteY91" fmla="*/ 942686 h 5240497"/>
                <a:gd name="connsiteX92" fmla="*/ 4448402 w 6240408"/>
                <a:gd name="connsiteY92" fmla="*/ 1325183 h 5240497"/>
                <a:gd name="connsiteX93" fmla="*/ 4299517 w 6240408"/>
                <a:gd name="connsiteY93" fmla="*/ 1295124 h 5240497"/>
                <a:gd name="connsiteX94" fmla="*/ 4286342 w 6240408"/>
                <a:gd name="connsiteY94" fmla="*/ 1287973 h 5240497"/>
                <a:gd name="connsiteX95" fmla="*/ 4018173 w 6240408"/>
                <a:gd name="connsiteY95" fmla="*/ 1678113 h 5240497"/>
                <a:gd name="connsiteX96" fmla="*/ 3937565 w 6240408"/>
                <a:gd name="connsiteY96" fmla="*/ 1593564 h 5240497"/>
                <a:gd name="connsiteX97" fmla="*/ 4191187 w 6240408"/>
                <a:gd name="connsiteY97" fmla="*/ 1224085 h 5240497"/>
                <a:gd name="connsiteX98" fmla="*/ 4177936 w 6240408"/>
                <a:gd name="connsiteY98" fmla="*/ 1213152 h 5240497"/>
                <a:gd name="connsiteX99" fmla="*/ 4065905 w 6240408"/>
                <a:gd name="connsiteY99" fmla="*/ 942686 h 5240497"/>
                <a:gd name="connsiteX100" fmla="*/ 4448402 w 6240408"/>
                <a:gd name="connsiteY100" fmla="*/ 560189 h 5240497"/>
                <a:gd name="connsiteX101" fmla="*/ 695723 w 6240408"/>
                <a:gd name="connsiteY101" fmla="*/ 0 h 5240497"/>
                <a:gd name="connsiteX102" fmla="*/ 1258927 w 6240408"/>
                <a:gd name="connsiteY102" fmla="*/ 566215 h 5240497"/>
                <a:gd name="connsiteX103" fmla="*/ 1162740 w 6240408"/>
                <a:gd name="connsiteY103" fmla="*/ 882791 h 5240497"/>
                <a:gd name="connsiteX104" fmla="*/ 1103688 w 6240408"/>
                <a:gd name="connsiteY104" fmla="*/ 954746 h 5240497"/>
                <a:gd name="connsiteX105" fmla="*/ 1583993 w 6240408"/>
                <a:gd name="connsiteY105" fmla="*/ 1484115 h 5240497"/>
                <a:gd name="connsiteX106" fmla="*/ 1495014 w 6240408"/>
                <a:gd name="connsiteY106" fmla="*/ 1557992 h 5240497"/>
                <a:gd name="connsiteX107" fmla="*/ 1016631 w 6240408"/>
                <a:gd name="connsiteY107" fmla="*/ 1030740 h 5240497"/>
                <a:gd name="connsiteX108" fmla="*/ 1010616 w 6240408"/>
                <a:gd name="connsiteY108" fmla="*/ 1035729 h 5240497"/>
                <a:gd name="connsiteX109" fmla="*/ 695723 w 6240408"/>
                <a:gd name="connsiteY109" fmla="*/ 1132430 h 5240497"/>
                <a:gd name="connsiteX110" fmla="*/ 132519 w 6240408"/>
                <a:gd name="connsiteY110" fmla="*/ 566215 h 5240497"/>
                <a:gd name="connsiteX111" fmla="*/ 695723 w 6240408"/>
                <a:gd name="connsiteY111" fmla="*/ 0 h 524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240408" h="5240497">
                  <a:moveTo>
                    <a:pt x="3296198" y="4035784"/>
                  </a:moveTo>
                  <a:lnTo>
                    <a:pt x="3420388" y="4035784"/>
                  </a:lnTo>
                  <a:lnTo>
                    <a:pt x="3613765" y="4500744"/>
                  </a:lnTo>
                  <a:lnTo>
                    <a:pt x="3631632" y="4495198"/>
                  </a:lnTo>
                  <a:cubicBezTo>
                    <a:pt x="3656139" y="4490183"/>
                    <a:pt x="3681514" y="4487549"/>
                    <a:pt x="3707504" y="4487549"/>
                  </a:cubicBezTo>
                  <a:cubicBezTo>
                    <a:pt x="3915425" y="4487549"/>
                    <a:pt x="4083978" y="4656102"/>
                    <a:pt x="4083978" y="4864023"/>
                  </a:cubicBezTo>
                  <a:cubicBezTo>
                    <a:pt x="4083978" y="5071944"/>
                    <a:pt x="3915425" y="5240497"/>
                    <a:pt x="3707504" y="5240497"/>
                  </a:cubicBezTo>
                  <a:cubicBezTo>
                    <a:pt x="3499583" y="5240497"/>
                    <a:pt x="3331030" y="5071944"/>
                    <a:pt x="3331030" y="4864023"/>
                  </a:cubicBezTo>
                  <a:cubicBezTo>
                    <a:pt x="3331030" y="4734073"/>
                    <a:pt x="3396871" y="4619500"/>
                    <a:pt x="3497014" y="4551845"/>
                  </a:cubicBezTo>
                  <a:lnTo>
                    <a:pt x="3508283" y="4545728"/>
                  </a:lnTo>
                  <a:close/>
                  <a:moveTo>
                    <a:pt x="692712" y="3788817"/>
                  </a:moveTo>
                  <a:cubicBezTo>
                    <a:pt x="859048" y="3788817"/>
                    <a:pt x="993890" y="3923659"/>
                    <a:pt x="993890" y="4089995"/>
                  </a:cubicBezTo>
                  <a:cubicBezTo>
                    <a:pt x="993890" y="4256331"/>
                    <a:pt x="859048" y="4391173"/>
                    <a:pt x="692712" y="4391173"/>
                  </a:cubicBezTo>
                  <a:cubicBezTo>
                    <a:pt x="526376" y="4391173"/>
                    <a:pt x="391534" y="4256331"/>
                    <a:pt x="391534" y="4089995"/>
                  </a:cubicBezTo>
                  <a:cubicBezTo>
                    <a:pt x="391534" y="3923659"/>
                    <a:pt x="526376" y="3788817"/>
                    <a:pt x="692712" y="3788817"/>
                  </a:cubicBezTo>
                  <a:close/>
                  <a:moveTo>
                    <a:pt x="2633764" y="3313433"/>
                  </a:moveTo>
                  <a:lnTo>
                    <a:pt x="2676456" y="3365176"/>
                  </a:lnTo>
                  <a:cubicBezTo>
                    <a:pt x="2748400" y="3437120"/>
                    <a:pt x="2847788" y="3481617"/>
                    <a:pt x="2957570" y="3481617"/>
                  </a:cubicBezTo>
                  <a:cubicBezTo>
                    <a:pt x="2985016" y="3481617"/>
                    <a:pt x="3011812" y="3478836"/>
                    <a:pt x="3037692" y="3473540"/>
                  </a:cubicBezTo>
                  <a:lnTo>
                    <a:pt x="3059541" y="3466758"/>
                  </a:lnTo>
                  <a:lnTo>
                    <a:pt x="3296198" y="4035784"/>
                  </a:lnTo>
                  <a:lnTo>
                    <a:pt x="1108593" y="4035784"/>
                  </a:lnTo>
                  <a:lnTo>
                    <a:pt x="1105734" y="4007423"/>
                  </a:lnTo>
                  <a:lnTo>
                    <a:pt x="1097196" y="3979918"/>
                  </a:lnTo>
                  <a:close/>
                  <a:moveTo>
                    <a:pt x="5382365" y="3080440"/>
                  </a:moveTo>
                  <a:lnTo>
                    <a:pt x="5383050" y="3087230"/>
                  </a:lnTo>
                  <a:cubicBezTo>
                    <a:pt x="5429107" y="3312306"/>
                    <a:pt x="5628255" y="3481617"/>
                    <a:pt x="5866947" y="3481617"/>
                  </a:cubicBezTo>
                  <a:lnTo>
                    <a:pt x="5916548" y="3476617"/>
                  </a:lnTo>
                  <a:lnTo>
                    <a:pt x="5914849" y="3510262"/>
                  </a:lnTo>
                  <a:cubicBezTo>
                    <a:pt x="5902325" y="3633581"/>
                    <a:pt x="5871477" y="3751483"/>
                    <a:pt x="5825070" y="3861201"/>
                  </a:cubicBezTo>
                  <a:lnTo>
                    <a:pt x="5730309" y="4035784"/>
                  </a:lnTo>
                  <a:lnTo>
                    <a:pt x="3420388" y="4035784"/>
                  </a:lnTo>
                  <a:lnTo>
                    <a:pt x="3165020" y="3421769"/>
                  </a:lnTo>
                  <a:lnTo>
                    <a:pt x="3179847" y="3413721"/>
                  </a:lnTo>
                  <a:cubicBezTo>
                    <a:pt x="3264447" y="3356566"/>
                    <a:pt x="3325865" y="3267703"/>
                    <a:pt x="3347048" y="3164183"/>
                  </a:cubicBezTo>
                  <a:lnTo>
                    <a:pt x="3350019" y="3134720"/>
                  </a:lnTo>
                  <a:close/>
                  <a:moveTo>
                    <a:pt x="2960581" y="2813000"/>
                  </a:moveTo>
                  <a:cubicBezTo>
                    <a:pt x="3111947" y="2813000"/>
                    <a:pt x="3234654" y="2934358"/>
                    <a:pt x="3234654" y="3084060"/>
                  </a:cubicBezTo>
                  <a:cubicBezTo>
                    <a:pt x="3234654" y="3233762"/>
                    <a:pt x="3111947" y="3355120"/>
                    <a:pt x="2960581" y="3355120"/>
                  </a:cubicBezTo>
                  <a:cubicBezTo>
                    <a:pt x="2809215" y="3355120"/>
                    <a:pt x="2686508" y="3233762"/>
                    <a:pt x="2686508" y="3084060"/>
                  </a:cubicBezTo>
                  <a:cubicBezTo>
                    <a:pt x="2686508" y="2934358"/>
                    <a:pt x="2809215" y="2813000"/>
                    <a:pt x="2960581" y="2813000"/>
                  </a:cubicBezTo>
                  <a:close/>
                  <a:moveTo>
                    <a:pt x="5866947" y="2620246"/>
                  </a:moveTo>
                  <a:cubicBezTo>
                    <a:pt x="6073204" y="2620246"/>
                    <a:pt x="6240408" y="2786102"/>
                    <a:pt x="6240408" y="2990696"/>
                  </a:cubicBezTo>
                  <a:cubicBezTo>
                    <a:pt x="6240408" y="3195290"/>
                    <a:pt x="6073204" y="3361146"/>
                    <a:pt x="5866947" y="3361146"/>
                  </a:cubicBezTo>
                  <a:cubicBezTo>
                    <a:pt x="5660690" y="3361146"/>
                    <a:pt x="5493486" y="3195290"/>
                    <a:pt x="5493486" y="2990696"/>
                  </a:cubicBezTo>
                  <a:cubicBezTo>
                    <a:pt x="5493486" y="2786102"/>
                    <a:pt x="5660690" y="2620246"/>
                    <a:pt x="5866947" y="2620246"/>
                  </a:cubicBezTo>
                  <a:close/>
                  <a:moveTo>
                    <a:pt x="4018173" y="1678113"/>
                  </a:moveTo>
                  <a:lnTo>
                    <a:pt x="4088331" y="1751701"/>
                  </a:lnTo>
                  <a:cubicBezTo>
                    <a:pt x="4198443" y="1885127"/>
                    <a:pt x="4289713" y="2034679"/>
                    <a:pt x="4358066" y="2196284"/>
                  </a:cubicBezTo>
                  <a:lnTo>
                    <a:pt x="4363135" y="2210134"/>
                  </a:lnTo>
                  <a:lnTo>
                    <a:pt x="4451946" y="2187299"/>
                  </a:lnTo>
                  <a:cubicBezTo>
                    <a:pt x="4531546" y="2171010"/>
                    <a:pt x="4613964" y="2162456"/>
                    <a:pt x="4698379" y="2162456"/>
                  </a:cubicBezTo>
                  <a:cubicBezTo>
                    <a:pt x="5014937" y="2162456"/>
                    <a:pt x="5303400" y="2282748"/>
                    <a:pt x="5520551" y="2480113"/>
                  </a:cubicBezTo>
                  <a:lnTo>
                    <a:pt x="5606069" y="2569813"/>
                  </a:lnTo>
                  <a:lnTo>
                    <a:pt x="5590785" y="2578109"/>
                  </a:lnTo>
                  <a:cubicBezTo>
                    <a:pt x="5485676" y="2649120"/>
                    <a:pt x="5409368" y="2759526"/>
                    <a:pt x="5383050" y="2888141"/>
                  </a:cubicBezTo>
                  <a:lnTo>
                    <a:pt x="5375089" y="2967107"/>
                  </a:lnTo>
                  <a:lnTo>
                    <a:pt x="3348664" y="3019970"/>
                  </a:lnTo>
                  <a:lnTo>
                    <a:pt x="3347048" y="3003941"/>
                  </a:lnTo>
                  <a:cubicBezTo>
                    <a:pt x="3336457" y="2952181"/>
                    <a:pt x="3315807" y="2904085"/>
                    <a:pt x="3287229" y="2861785"/>
                  </a:cubicBezTo>
                  <a:lnTo>
                    <a:pt x="3242128" y="2807122"/>
                  </a:lnTo>
                  <a:close/>
                  <a:moveTo>
                    <a:pt x="1495014" y="1557992"/>
                  </a:moveTo>
                  <a:lnTo>
                    <a:pt x="2651749" y="2832894"/>
                  </a:lnTo>
                  <a:lnTo>
                    <a:pt x="2627911" y="2861785"/>
                  </a:lnTo>
                  <a:cubicBezTo>
                    <a:pt x="2585045" y="2925235"/>
                    <a:pt x="2560015" y="3001726"/>
                    <a:pt x="2560015" y="3084062"/>
                  </a:cubicBezTo>
                  <a:cubicBezTo>
                    <a:pt x="2560015" y="3111508"/>
                    <a:pt x="2562796" y="3138304"/>
                    <a:pt x="2568092" y="3164183"/>
                  </a:cubicBezTo>
                  <a:lnTo>
                    <a:pt x="2582914" y="3211932"/>
                  </a:lnTo>
                  <a:lnTo>
                    <a:pt x="1052274" y="3874806"/>
                  </a:lnTo>
                  <a:lnTo>
                    <a:pt x="1041836" y="3855575"/>
                  </a:lnTo>
                  <a:cubicBezTo>
                    <a:pt x="965521" y="3742614"/>
                    <a:pt x="836283" y="3668345"/>
                    <a:pt x="689699" y="3668345"/>
                  </a:cubicBezTo>
                  <a:cubicBezTo>
                    <a:pt x="484482" y="3668345"/>
                    <a:pt x="313263" y="3813912"/>
                    <a:pt x="273665" y="4007423"/>
                  </a:cubicBezTo>
                  <a:lnTo>
                    <a:pt x="270806" y="4035784"/>
                  </a:lnTo>
                  <a:lnTo>
                    <a:pt x="54095" y="4035784"/>
                  </a:lnTo>
                  <a:lnTo>
                    <a:pt x="19397" y="3924007"/>
                  </a:lnTo>
                  <a:cubicBezTo>
                    <a:pt x="6679" y="3861856"/>
                    <a:pt x="0" y="3797505"/>
                    <a:pt x="0" y="3731594"/>
                  </a:cubicBezTo>
                  <a:cubicBezTo>
                    <a:pt x="0" y="3237264"/>
                    <a:pt x="375688" y="2830680"/>
                    <a:pt x="857119" y="2781788"/>
                  </a:cubicBezTo>
                  <a:lnTo>
                    <a:pt x="903466" y="2779448"/>
                  </a:lnTo>
                  <a:lnTo>
                    <a:pt x="906812" y="2713186"/>
                  </a:lnTo>
                  <a:cubicBezTo>
                    <a:pt x="952928" y="2259092"/>
                    <a:pt x="1167734" y="1854868"/>
                    <a:pt x="1487576" y="1564167"/>
                  </a:cubicBezTo>
                  <a:close/>
                  <a:moveTo>
                    <a:pt x="2698557" y="1096288"/>
                  </a:moveTo>
                  <a:cubicBezTo>
                    <a:pt x="3164818" y="1096288"/>
                    <a:pt x="3589696" y="1273466"/>
                    <a:pt x="3909539" y="1564167"/>
                  </a:cubicBezTo>
                  <a:lnTo>
                    <a:pt x="3937565" y="1593564"/>
                  </a:lnTo>
                  <a:lnTo>
                    <a:pt x="3151347" y="2738934"/>
                  </a:lnTo>
                  <a:lnTo>
                    <a:pt x="3112317" y="2717749"/>
                  </a:lnTo>
                  <a:cubicBezTo>
                    <a:pt x="3064754" y="2697632"/>
                    <a:pt x="3012461" y="2686507"/>
                    <a:pt x="2957570" y="2686507"/>
                  </a:cubicBezTo>
                  <a:cubicBezTo>
                    <a:pt x="2902679" y="2686507"/>
                    <a:pt x="2850387" y="2697632"/>
                    <a:pt x="2802824" y="2717749"/>
                  </a:cubicBezTo>
                  <a:lnTo>
                    <a:pt x="2736130" y="2753949"/>
                  </a:lnTo>
                  <a:lnTo>
                    <a:pt x="1583993" y="1484115"/>
                  </a:lnTo>
                  <a:lnTo>
                    <a:pt x="1612316" y="1460600"/>
                  </a:lnTo>
                  <a:cubicBezTo>
                    <a:pt x="1914285" y="1231940"/>
                    <a:pt x="2290579" y="1096288"/>
                    <a:pt x="2698557" y="1096288"/>
                  </a:cubicBezTo>
                  <a:close/>
                  <a:moveTo>
                    <a:pt x="4448402" y="560189"/>
                  </a:moveTo>
                  <a:cubicBezTo>
                    <a:pt x="4659649" y="560189"/>
                    <a:pt x="4830899" y="731439"/>
                    <a:pt x="4830899" y="942686"/>
                  </a:cubicBezTo>
                  <a:cubicBezTo>
                    <a:pt x="4830899" y="1153933"/>
                    <a:pt x="4659649" y="1325183"/>
                    <a:pt x="4448402" y="1325183"/>
                  </a:cubicBezTo>
                  <a:cubicBezTo>
                    <a:pt x="4395590" y="1325183"/>
                    <a:pt x="4345279" y="1314480"/>
                    <a:pt x="4299517" y="1295124"/>
                  </a:cubicBezTo>
                  <a:lnTo>
                    <a:pt x="4286342" y="1287973"/>
                  </a:lnTo>
                  <a:lnTo>
                    <a:pt x="4018173" y="1678113"/>
                  </a:lnTo>
                  <a:lnTo>
                    <a:pt x="3937565" y="1593564"/>
                  </a:lnTo>
                  <a:lnTo>
                    <a:pt x="4191187" y="1224085"/>
                  </a:lnTo>
                  <a:lnTo>
                    <a:pt x="4177936" y="1213152"/>
                  </a:lnTo>
                  <a:cubicBezTo>
                    <a:pt x="4108718" y="1143934"/>
                    <a:pt x="4065905" y="1048310"/>
                    <a:pt x="4065905" y="942686"/>
                  </a:cubicBezTo>
                  <a:cubicBezTo>
                    <a:pt x="4065905" y="731439"/>
                    <a:pt x="4237155" y="560189"/>
                    <a:pt x="4448402" y="560189"/>
                  </a:cubicBezTo>
                  <a:close/>
                  <a:moveTo>
                    <a:pt x="695723" y="0"/>
                  </a:moveTo>
                  <a:cubicBezTo>
                    <a:pt x="1006772" y="0"/>
                    <a:pt x="1258927" y="253503"/>
                    <a:pt x="1258927" y="566215"/>
                  </a:cubicBezTo>
                  <a:cubicBezTo>
                    <a:pt x="1258927" y="683482"/>
                    <a:pt x="1223468" y="792423"/>
                    <a:pt x="1162740" y="882791"/>
                  </a:cubicBezTo>
                  <a:lnTo>
                    <a:pt x="1103688" y="954746"/>
                  </a:lnTo>
                  <a:lnTo>
                    <a:pt x="1583993" y="1484115"/>
                  </a:lnTo>
                  <a:lnTo>
                    <a:pt x="1495014" y="1557992"/>
                  </a:lnTo>
                  <a:lnTo>
                    <a:pt x="1016631" y="1030740"/>
                  </a:lnTo>
                  <a:lnTo>
                    <a:pt x="1010616" y="1035729"/>
                  </a:lnTo>
                  <a:cubicBezTo>
                    <a:pt x="920728" y="1096781"/>
                    <a:pt x="812367" y="1132430"/>
                    <a:pt x="695723" y="1132430"/>
                  </a:cubicBezTo>
                  <a:cubicBezTo>
                    <a:pt x="384674" y="1132430"/>
                    <a:pt x="132519" y="878927"/>
                    <a:pt x="132519" y="566215"/>
                  </a:cubicBezTo>
                  <a:cubicBezTo>
                    <a:pt x="132519" y="253503"/>
                    <a:pt x="384674" y="0"/>
                    <a:pt x="695723" y="0"/>
                  </a:cubicBezTo>
                  <a:close/>
                </a:path>
              </a:pathLst>
            </a:custGeom>
            <a:solidFill>
              <a:srgbClr val="39393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 name="Freeform 18"/>
            <p:cNvSpPr/>
            <p:nvPr/>
          </p:nvSpPr>
          <p:spPr>
            <a:xfrm>
              <a:off x="5437367" y="571362"/>
              <a:ext cx="6625549" cy="3190305"/>
            </a:xfrm>
            <a:custGeom>
              <a:avLst/>
              <a:gdLst>
                <a:gd name="connsiteX0" fmla="*/ 4250000 w 6625549"/>
                <a:gd name="connsiteY0" fmla="*/ 2255618 h 3190305"/>
                <a:gd name="connsiteX1" fmla="*/ 3977619 w 6625549"/>
                <a:gd name="connsiteY1" fmla="*/ 2370802 h 3190305"/>
                <a:gd name="connsiteX2" fmla="*/ 3876125 w 6625549"/>
                <a:gd name="connsiteY2" fmla="*/ 2690861 h 3190305"/>
                <a:gd name="connsiteX3" fmla="*/ 3975258 w 6625549"/>
                <a:gd name="connsiteY3" fmla="*/ 2995815 h 3190305"/>
                <a:gd name="connsiteX4" fmla="*/ 4246223 w 6625549"/>
                <a:gd name="connsiteY4" fmla="*/ 3110999 h 3190305"/>
                <a:gd name="connsiteX5" fmla="*/ 4515300 w 6625549"/>
                <a:gd name="connsiteY5" fmla="*/ 2997703 h 3190305"/>
                <a:gd name="connsiteX6" fmla="*/ 4609713 w 6625549"/>
                <a:gd name="connsiteY6" fmla="*/ 2683308 h 3190305"/>
                <a:gd name="connsiteX7" fmla="*/ 4515772 w 6625549"/>
                <a:gd name="connsiteY7" fmla="*/ 2366081 h 3190305"/>
                <a:gd name="connsiteX8" fmla="*/ 4250000 w 6625549"/>
                <a:gd name="connsiteY8" fmla="*/ 2255618 h 3190305"/>
                <a:gd name="connsiteX9" fmla="*/ 5778948 w 6625549"/>
                <a:gd name="connsiteY9" fmla="*/ 2176311 h 3190305"/>
                <a:gd name="connsiteX10" fmla="*/ 5992321 w 6625549"/>
                <a:gd name="connsiteY10" fmla="*/ 2227294 h 3190305"/>
                <a:gd name="connsiteX11" fmla="*/ 5992321 w 6625549"/>
                <a:gd name="connsiteY11" fmla="*/ 2325484 h 3190305"/>
                <a:gd name="connsiteX12" fmla="*/ 5769507 w 6625549"/>
                <a:gd name="connsiteY12" fmla="*/ 2255618 h 3190305"/>
                <a:gd name="connsiteX13" fmla="*/ 5615614 w 6625549"/>
                <a:gd name="connsiteY13" fmla="*/ 2305185 h 3190305"/>
                <a:gd name="connsiteX14" fmla="*/ 5557078 w 6625549"/>
                <a:gd name="connsiteY14" fmla="*/ 2434059 h 3190305"/>
                <a:gd name="connsiteX15" fmla="*/ 5593899 w 6625549"/>
                <a:gd name="connsiteY15" fmla="*/ 2545938 h 3190305"/>
                <a:gd name="connsiteX16" fmla="*/ 5756289 w 6625549"/>
                <a:gd name="connsiteY16" fmla="*/ 2644599 h 3190305"/>
                <a:gd name="connsiteX17" fmla="*/ 5963997 w 6625549"/>
                <a:gd name="connsiteY17" fmla="*/ 2770640 h 3190305"/>
                <a:gd name="connsiteX18" fmla="*/ 6020645 w 6625549"/>
                <a:gd name="connsiteY18" fmla="*/ 2925005 h 3190305"/>
                <a:gd name="connsiteX19" fmla="*/ 5934257 w 6625549"/>
                <a:gd name="connsiteY19" fmla="*/ 3115247 h 3190305"/>
                <a:gd name="connsiteX20" fmla="*/ 5695865 w 6625549"/>
                <a:gd name="connsiteY20" fmla="*/ 3190305 h 3190305"/>
                <a:gd name="connsiteX21" fmla="*/ 5462665 w 6625549"/>
                <a:gd name="connsiteY21" fmla="*/ 3124216 h 3190305"/>
                <a:gd name="connsiteX22" fmla="*/ 5462665 w 6625549"/>
                <a:gd name="connsiteY22" fmla="*/ 3019418 h 3190305"/>
                <a:gd name="connsiteX23" fmla="*/ 5581625 w 6625549"/>
                <a:gd name="connsiteY23" fmla="*/ 3086451 h 3190305"/>
                <a:gd name="connsiteX24" fmla="*/ 5702474 w 6625549"/>
                <a:gd name="connsiteY24" fmla="*/ 3110999 h 3190305"/>
                <a:gd name="connsiteX25" fmla="*/ 5930009 w 6625549"/>
                <a:gd name="connsiteY25" fmla="*/ 2925005 h 3190305"/>
                <a:gd name="connsiteX26" fmla="*/ 5879970 w 6625549"/>
                <a:gd name="connsiteY26" fmla="*/ 2815486 h 3190305"/>
                <a:gd name="connsiteX27" fmla="*/ 5717580 w 6625549"/>
                <a:gd name="connsiteY27" fmla="*/ 2722018 h 3190305"/>
                <a:gd name="connsiteX28" fmla="*/ 5522617 w 6625549"/>
                <a:gd name="connsiteY28" fmla="*/ 2596921 h 3190305"/>
                <a:gd name="connsiteX29" fmla="*/ 5466442 w 6625549"/>
                <a:gd name="connsiteY29" fmla="*/ 2439723 h 3190305"/>
                <a:gd name="connsiteX30" fmla="*/ 5556606 w 6625549"/>
                <a:gd name="connsiteY30" fmla="*/ 2249009 h 3190305"/>
                <a:gd name="connsiteX31" fmla="*/ 5778948 w 6625549"/>
                <a:gd name="connsiteY31" fmla="*/ 2176311 h 3190305"/>
                <a:gd name="connsiteX32" fmla="*/ 4253776 w 6625549"/>
                <a:gd name="connsiteY32" fmla="*/ 2176311 h 3190305"/>
                <a:gd name="connsiteX33" fmla="*/ 4580445 w 6625549"/>
                <a:gd name="connsiteY33" fmla="*/ 2311322 h 3190305"/>
                <a:gd name="connsiteX34" fmla="*/ 4700349 w 6625549"/>
                <a:gd name="connsiteY34" fmla="*/ 2685197 h 3190305"/>
                <a:gd name="connsiteX35" fmla="*/ 4578084 w 6625549"/>
                <a:gd name="connsiteY35" fmla="*/ 3050574 h 3190305"/>
                <a:gd name="connsiteX36" fmla="*/ 4243391 w 6625549"/>
                <a:gd name="connsiteY36" fmla="*/ 3190305 h 3190305"/>
                <a:gd name="connsiteX37" fmla="*/ 3908697 w 6625549"/>
                <a:gd name="connsiteY37" fmla="*/ 3051046 h 3190305"/>
                <a:gd name="connsiteX38" fmla="*/ 3785489 w 6625549"/>
                <a:gd name="connsiteY38" fmla="*/ 2688973 h 3190305"/>
                <a:gd name="connsiteX39" fmla="*/ 3914362 w 6625549"/>
                <a:gd name="connsiteY39" fmla="*/ 2312266 h 3190305"/>
                <a:gd name="connsiteX40" fmla="*/ 4253776 w 6625549"/>
                <a:gd name="connsiteY40" fmla="*/ 2176311 h 3190305"/>
                <a:gd name="connsiteX41" fmla="*/ 2013045 w 6625549"/>
                <a:gd name="connsiteY41" fmla="*/ 2008461 h 3190305"/>
                <a:gd name="connsiteX42" fmla="*/ 1918760 w 6625549"/>
                <a:gd name="connsiteY42" fmla="*/ 2046610 h 3190305"/>
                <a:gd name="connsiteX43" fmla="*/ 1872705 w 6625549"/>
                <a:gd name="connsiteY43" fmla="*/ 2155917 h 3190305"/>
                <a:gd name="connsiteX44" fmla="*/ 2132828 w 6625549"/>
                <a:gd name="connsiteY44" fmla="*/ 2155917 h 3190305"/>
                <a:gd name="connsiteX45" fmla="*/ 2099226 w 6625549"/>
                <a:gd name="connsiteY45" fmla="*/ 2047203 h 3190305"/>
                <a:gd name="connsiteX46" fmla="*/ 2013045 w 6625549"/>
                <a:gd name="connsiteY46" fmla="*/ 2008461 h 3190305"/>
                <a:gd name="connsiteX47" fmla="*/ 2014626 w 6625549"/>
                <a:gd name="connsiteY47" fmla="*/ 1975254 h 3190305"/>
                <a:gd name="connsiteX48" fmla="*/ 2130457 w 6625549"/>
                <a:gd name="connsiteY48" fmla="*/ 2028227 h 3190305"/>
                <a:gd name="connsiteX49" fmla="*/ 2170780 w 6625549"/>
                <a:gd name="connsiteY49" fmla="*/ 2172916 h 3190305"/>
                <a:gd name="connsiteX50" fmla="*/ 2170780 w 6625549"/>
                <a:gd name="connsiteY50" fmla="*/ 2189124 h 3190305"/>
                <a:gd name="connsiteX51" fmla="*/ 1871124 w 6625549"/>
                <a:gd name="connsiteY51" fmla="*/ 2189124 h 3190305"/>
                <a:gd name="connsiteX52" fmla="*/ 1909668 w 6625549"/>
                <a:gd name="connsiteY52" fmla="*/ 2319581 h 3190305"/>
                <a:gd name="connsiteX53" fmla="*/ 2015417 w 6625549"/>
                <a:gd name="connsiteY53" fmla="*/ 2366625 h 3190305"/>
                <a:gd name="connsiteX54" fmla="*/ 2148246 w 6625549"/>
                <a:gd name="connsiteY54" fmla="*/ 2316419 h 3190305"/>
                <a:gd name="connsiteX55" fmla="*/ 2148246 w 6625549"/>
                <a:gd name="connsiteY55" fmla="*/ 2355161 h 3190305"/>
                <a:gd name="connsiteX56" fmla="*/ 2007906 w 6625549"/>
                <a:gd name="connsiteY56" fmla="*/ 2399832 h 3190305"/>
                <a:gd name="connsiteX57" fmla="*/ 1881402 w 6625549"/>
                <a:gd name="connsiteY57" fmla="*/ 2343696 h 3190305"/>
                <a:gd name="connsiteX58" fmla="*/ 1833172 w 6625549"/>
                <a:gd name="connsiteY58" fmla="*/ 2185171 h 3190305"/>
                <a:gd name="connsiteX59" fmla="*/ 1883576 w 6625549"/>
                <a:gd name="connsiteY59" fmla="*/ 2035936 h 3190305"/>
                <a:gd name="connsiteX60" fmla="*/ 2014626 w 6625549"/>
                <a:gd name="connsiteY60" fmla="*/ 1975254 h 3190305"/>
                <a:gd name="connsiteX61" fmla="*/ 5068661 w 6625549"/>
                <a:gd name="connsiteY61" fmla="*/ 1919509 h 3190305"/>
                <a:gd name="connsiteX62" fmla="*/ 5068661 w 6625549"/>
                <a:gd name="connsiteY62" fmla="*/ 2199915 h 3190305"/>
                <a:gd name="connsiteX63" fmla="*/ 5323576 w 6625549"/>
                <a:gd name="connsiteY63" fmla="*/ 2199915 h 3190305"/>
                <a:gd name="connsiteX64" fmla="*/ 5323576 w 6625549"/>
                <a:gd name="connsiteY64" fmla="*/ 2279221 h 3190305"/>
                <a:gd name="connsiteX65" fmla="*/ 5068661 w 6625549"/>
                <a:gd name="connsiteY65" fmla="*/ 2279221 h 3190305"/>
                <a:gd name="connsiteX66" fmla="*/ 5068661 w 6625549"/>
                <a:gd name="connsiteY66" fmla="*/ 2917452 h 3190305"/>
                <a:gd name="connsiteX67" fmla="*/ 5100290 w 6625549"/>
                <a:gd name="connsiteY67" fmla="*/ 3062376 h 3190305"/>
                <a:gd name="connsiteX68" fmla="*/ 5207448 w 6625549"/>
                <a:gd name="connsiteY68" fmla="*/ 3107222 h 3190305"/>
                <a:gd name="connsiteX69" fmla="*/ 5323576 w 6625549"/>
                <a:gd name="connsiteY69" fmla="*/ 3072289 h 3190305"/>
                <a:gd name="connsiteX70" fmla="*/ 5323576 w 6625549"/>
                <a:gd name="connsiteY70" fmla="*/ 3153484 h 3190305"/>
                <a:gd name="connsiteX71" fmla="*/ 5196119 w 6625549"/>
                <a:gd name="connsiteY71" fmla="*/ 3185585 h 3190305"/>
                <a:gd name="connsiteX72" fmla="*/ 4981802 w 6625549"/>
                <a:gd name="connsiteY72" fmla="*/ 2928782 h 3190305"/>
                <a:gd name="connsiteX73" fmla="*/ 4981802 w 6625549"/>
                <a:gd name="connsiteY73" fmla="*/ 2279221 h 3190305"/>
                <a:gd name="connsiteX74" fmla="*/ 4808082 w 6625549"/>
                <a:gd name="connsiteY74" fmla="*/ 2279221 h 3190305"/>
                <a:gd name="connsiteX75" fmla="*/ 4808082 w 6625549"/>
                <a:gd name="connsiteY75" fmla="*/ 2199915 h 3190305"/>
                <a:gd name="connsiteX76" fmla="*/ 4981802 w 6625549"/>
                <a:gd name="connsiteY76" fmla="*/ 2199915 h 3190305"/>
                <a:gd name="connsiteX77" fmla="*/ 4981802 w 6625549"/>
                <a:gd name="connsiteY77" fmla="*/ 1948777 h 3190305"/>
                <a:gd name="connsiteX78" fmla="*/ 5025231 w 6625549"/>
                <a:gd name="connsiteY78" fmla="*/ 1933670 h 3190305"/>
                <a:gd name="connsiteX79" fmla="*/ 5068661 w 6625549"/>
                <a:gd name="connsiteY79" fmla="*/ 1919509 h 3190305"/>
                <a:gd name="connsiteX80" fmla="*/ 2662781 w 6625549"/>
                <a:gd name="connsiteY80" fmla="*/ 1898738 h 3190305"/>
                <a:gd name="connsiteX81" fmla="*/ 2662781 w 6625549"/>
                <a:gd name="connsiteY81" fmla="*/ 3081731 h 3190305"/>
                <a:gd name="connsiteX82" fmla="*/ 2875209 w 6625549"/>
                <a:gd name="connsiteY82" fmla="*/ 3081731 h 3190305"/>
                <a:gd name="connsiteX83" fmla="*/ 3337832 w 6625549"/>
                <a:gd name="connsiteY83" fmla="*/ 2925477 h 3190305"/>
                <a:gd name="connsiteX84" fmla="*/ 3499278 w 6625549"/>
                <a:gd name="connsiteY84" fmla="*/ 2474656 h 3190305"/>
                <a:gd name="connsiteX85" fmla="*/ 2894092 w 6625549"/>
                <a:gd name="connsiteY85" fmla="*/ 1898738 h 3190305"/>
                <a:gd name="connsiteX86" fmla="*/ 1249045 w 6625549"/>
                <a:gd name="connsiteY86" fmla="*/ 1867725 h 3190305"/>
                <a:gd name="connsiteX87" fmla="*/ 1249045 w 6625549"/>
                <a:gd name="connsiteY87" fmla="*/ 1985137 h 3190305"/>
                <a:gd name="connsiteX88" fmla="*/ 1355783 w 6625549"/>
                <a:gd name="connsiteY88" fmla="*/ 1985137 h 3190305"/>
                <a:gd name="connsiteX89" fmla="*/ 1355783 w 6625549"/>
                <a:gd name="connsiteY89" fmla="*/ 2018344 h 3190305"/>
                <a:gd name="connsiteX90" fmla="*/ 1249045 w 6625549"/>
                <a:gd name="connsiteY90" fmla="*/ 2018344 h 3190305"/>
                <a:gd name="connsiteX91" fmla="*/ 1249045 w 6625549"/>
                <a:gd name="connsiteY91" fmla="*/ 2285583 h 3190305"/>
                <a:gd name="connsiteX92" fmla="*/ 1262289 w 6625549"/>
                <a:gd name="connsiteY92" fmla="*/ 2346266 h 3190305"/>
                <a:gd name="connsiteX93" fmla="*/ 1307158 w 6625549"/>
                <a:gd name="connsiteY93" fmla="*/ 2365044 h 3190305"/>
                <a:gd name="connsiteX94" fmla="*/ 1355783 w 6625549"/>
                <a:gd name="connsiteY94" fmla="*/ 2350417 h 3190305"/>
                <a:gd name="connsiteX95" fmla="*/ 1355783 w 6625549"/>
                <a:gd name="connsiteY95" fmla="*/ 2384415 h 3190305"/>
                <a:gd name="connsiteX96" fmla="*/ 1302414 w 6625549"/>
                <a:gd name="connsiteY96" fmla="*/ 2397856 h 3190305"/>
                <a:gd name="connsiteX97" fmla="*/ 1212675 w 6625549"/>
                <a:gd name="connsiteY97" fmla="*/ 2290327 h 3190305"/>
                <a:gd name="connsiteX98" fmla="*/ 1212675 w 6625549"/>
                <a:gd name="connsiteY98" fmla="*/ 2018344 h 3190305"/>
                <a:gd name="connsiteX99" fmla="*/ 1139936 w 6625549"/>
                <a:gd name="connsiteY99" fmla="*/ 2018344 h 3190305"/>
                <a:gd name="connsiteX100" fmla="*/ 1139936 w 6625549"/>
                <a:gd name="connsiteY100" fmla="*/ 1985137 h 3190305"/>
                <a:gd name="connsiteX101" fmla="*/ 1212675 w 6625549"/>
                <a:gd name="connsiteY101" fmla="*/ 1985137 h 3190305"/>
                <a:gd name="connsiteX102" fmla="*/ 1212675 w 6625549"/>
                <a:gd name="connsiteY102" fmla="*/ 1879980 h 3190305"/>
                <a:gd name="connsiteX103" fmla="*/ 1230860 w 6625549"/>
                <a:gd name="connsiteY103" fmla="*/ 1873655 h 3190305"/>
                <a:gd name="connsiteX104" fmla="*/ 1249045 w 6625549"/>
                <a:gd name="connsiteY104" fmla="*/ 1867725 h 3190305"/>
                <a:gd name="connsiteX105" fmla="*/ 2569312 w 6625549"/>
                <a:gd name="connsiteY105" fmla="*/ 1812822 h 3190305"/>
                <a:gd name="connsiteX106" fmla="*/ 2908254 w 6625549"/>
                <a:gd name="connsiteY106" fmla="*/ 1812822 h 3190305"/>
                <a:gd name="connsiteX107" fmla="*/ 3420915 w 6625549"/>
                <a:gd name="connsiteY107" fmla="*/ 1980877 h 3190305"/>
                <a:gd name="connsiteX108" fmla="*/ 3596523 w 6625549"/>
                <a:gd name="connsiteY108" fmla="*/ 2470880 h 3190305"/>
                <a:gd name="connsiteX109" fmla="*/ 3408170 w 6625549"/>
                <a:gd name="connsiteY109" fmla="*/ 2973628 h 3190305"/>
                <a:gd name="connsiteX110" fmla="*/ 2888427 w 6625549"/>
                <a:gd name="connsiteY110" fmla="*/ 3166702 h 3190305"/>
                <a:gd name="connsiteX111" fmla="*/ 2569312 w 6625549"/>
                <a:gd name="connsiteY111" fmla="*/ 3166702 h 3190305"/>
                <a:gd name="connsiteX112" fmla="*/ 1433802 w 6625549"/>
                <a:gd name="connsiteY112" fmla="*/ 1790637 h 3190305"/>
                <a:gd name="connsiteX113" fmla="*/ 1470171 w 6625549"/>
                <a:gd name="connsiteY113" fmla="*/ 1790637 h 3190305"/>
                <a:gd name="connsiteX114" fmla="*/ 1470171 w 6625549"/>
                <a:gd name="connsiteY114" fmla="*/ 2057876 h 3190305"/>
                <a:gd name="connsiteX115" fmla="*/ 1471753 w 6625549"/>
                <a:gd name="connsiteY115" fmla="*/ 2057876 h 3190305"/>
                <a:gd name="connsiteX116" fmla="*/ 1610907 w 6625549"/>
                <a:gd name="connsiteY116" fmla="*/ 1975254 h 3190305"/>
                <a:gd name="connsiteX117" fmla="*/ 1710924 w 6625549"/>
                <a:gd name="connsiteY117" fmla="*/ 2017553 h 3190305"/>
                <a:gd name="connsiteX118" fmla="*/ 1745317 w 6625549"/>
                <a:gd name="connsiteY118" fmla="*/ 2138918 h 3190305"/>
                <a:gd name="connsiteX119" fmla="*/ 1745317 w 6625549"/>
                <a:gd name="connsiteY119" fmla="*/ 2389949 h 3190305"/>
                <a:gd name="connsiteX120" fmla="*/ 1708947 w 6625549"/>
                <a:gd name="connsiteY120" fmla="*/ 2389949 h 3190305"/>
                <a:gd name="connsiteX121" fmla="*/ 1708947 w 6625549"/>
                <a:gd name="connsiteY121" fmla="*/ 2147220 h 3190305"/>
                <a:gd name="connsiteX122" fmla="*/ 1682856 w 6625549"/>
                <a:gd name="connsiteY122" fmla="*/ 2041866 h 3190305"/>
                <a:gd name="connsiteX123" fmla="*/ 1601419 w 6625549"/>
                <a:gd name="connsiteY123" fmla="*/ 2008461 h 3190305"/>
                <a:gd name="connsiteX124" fmla="*/ 1509704 w 6625549"/>
                <a:gd name="connsiteY124" fmla="*/ 2049179 h 3190305"/>
                <a:gd name="connsiteX125" fmla="*/ 1470171 w 6625549"/>
                <a:gd name="connsiteY125" fmla="*/ 2165800 h 3190305"/>
                <a:gd name="connsiteX126" fmla="*/ 1470171 w 6625549"/>
                <a:gd name="connsiteY126" fmla="*/ 2389949 h 3190305"/>
                <a:gd name="connsiteX127" fmla="*/ 1433802 w 6625549"/>
                <a:gd name="connsiteY127" fmla="*/ 2389949 h 3190305"/>
                <a:gd name="connsiteX128" fmla="*/ 4774090 w 6625549"/>
                <a:gd name="connsiteY128" fmla="*/ 465455 h 3190305"/>
                <a:gd name="connsiteX129" fmla="*/ 4548915 w 6625549"/>
                <a:gd name="connsiteY129" fmla="*/ 556564 h 3190305"/>
                <a:gd name="connsiteX130" fmla="*/ 4438925 w 6625549"/>
                <a:gd name="connsiteY130" fmla="*/ 817615 h 3190305"/>
                <a:gd name="connsiteX131" fmla="*/ 5060161 w 6625549"/>
                <a:gd name="connsiteY131" fmla="*/ 817615 h 3190305"/>
                <a:gd name="connsiteX132" fmla="*/ 4979910 w 6625549"/>
                <a:gd name="connsiteY132" fmla="*/ 557980 h 3190305"/>
                <a:gd name="connsiteX133" fmla="*/ 4774090 w 6625549"/>
                <a:gd name="connsiteY133" fmla="*/ 465455 h 3190305"/>
                <a:gd name="connsiteX134" fmla="*/ 1646723 w 6625549"/>
                <a:gd name="connsiteY134" fmla="*/ 465455 h 3190305"/>
                <a:gd name="connsiteX135" fmla="*/ 1374342 w 6625549"/>
                <a:gd name="connsiteY135" fmla="*/ 580639 h 3190305"/>
                <a:gd name="connsiteX136" fmla="*/ 1272848 w 6625549"/>
                <a:gd name="connsiteY136" fmla="*/ 900698 h 3190305"/>
                <a:gd name="connsiteX137" fmla="*/ 1371982 w 6625549"/>
                <a:gd name="connsiteY137" fmla="*/ 1205652 h 3190305"/>
                <a:gd name="connsiteX138" fmla="*/ 1642947 w 6625549"/>
                <a:gd name="connsiteY138" fmla="*/ 1320836 h 3190305"/>
                <a:gd name="connsiteX139" fmla="*/ 1912023 w 6625549"/>
                <a:gd name="connsiteY139" fmla="*/ 1207540 h 3190305"/>
                <a:gd name="connsiteX140" fmla="*/ 2006436 w 6625549"/>
                <a:gd name="connsiteY140" fmla="*/ 893145 h 3190305"/>
                <a:gd name="connsiteX141" fmla="*/ 1912495 w 6625549"/>
                <a:gd name="connsiteY141" fmla="*/ 575918 h 3190305"/>
                <a:gd name="connsiteX142" fmla="*/ 1646723 w 6625549"/>
                <a:gd name="connsiteY142" fmla="*/ 465455 h 3190305"/>
                <a:gd name="connsiteX143" fmla="*/ 5801343 w 6625549"/>
                <a:gd name="connsiteY143" fmla="*/ 386148 h 3190305"/>
                <a:gd name="connsiteX144" fmla="*/ 6015661 w 6625549"/>
                <a:gd name="connsiteY144" fmla="*/ 431467 h 3190305"/>
                <a:gd name="connsiteX145" fmla="*/ 6015661 w 6625549"/>
                <a:gd name="connsiteY145" fmla="*/ 529656 h 3190305"/>
                <a:gd name="connsiteX146" fmla="*/ 5788125 w 6625549"/>
                <a:gd name="connsiteY146" fmla="*/ 465455 h 3190305"/>
                <a:gd name="connsiteX147" fmla="*/ 5512440 w 6625549"/>
                <a:gd name="connsiteY147" fmla="*/ 587720 h 3190305"/>
                <a:gd name="connsiteX148" fmla="*/ 5406697 w 6625549"/>
                <a:gd name="connsiteY148" fmla="*/ 904475 h 3190305"/>
                <a:gd name="connsiteX149" fmla="*/ 5503471 w 6625549"/>
                <a:gd name="connsiteY149" fmla="*/ 1206596 h 3190305"/>
                <a:gd name="connsiteX150" fmla="*/ 5758857 w 6625549"/>
                <a:gd name="connsiteY150" fmla="*/ 1320836 h 3190305"/>
                <a:gd name="connsiteX151" fmla="*/ 6011884 w 6625549"/>
                <a:gd name="connsiteY151" fmla="*/ 1243417 h 3190305"/>
                <a:gd name="connsiteX152" fmla="*/ 6011884 w 6625549"/>
                <a:gd name="connsiteY152" fmla="*/ 1334053 h 3190305"/>
                <a:gd name="connsiteX153" fmla="*/ 5755081 w 6625549"/>
                <a:gd name="connsiteY153" fmla="*/ 1400142 h 3190305"/>
                <a:gd name="connsiteX154" fmla="*/ 5436910 w 6625549"/>
                <a:gd name="connsiteY154" fmla="*/ 1264660 h 3190305"/>
                <a:gd name="connsiteX155" fmla="*/ 5316061 w 6625549"/>
                <a:gd name="connsiteY155" fmla="*/ 910140 h 3190305"/>
                <a:gd name="connsiteX156" fmla="*/ 5452016 w 6625549"/>
                <a:gd name="connsiteY156" fmla="*/ 532960 h 3190305"/>
                <a:gd name="connsiteX157" fmla="*/ 5801343 w 6625549"/>
                <a:gd name="connsiteY157" fmla="*/ 386148 h 3190305"/>
                <a:gd name="connsiteX158" fmla="*/ 4777867 w 6625549"/>
                <a:gd name="connsiteY158" fmla="*/ 386148 h 3190305"/>
                <a:gd name="connsiteX159" fmla="*/ 5054496 w 6625549"/>
                <a:gd name="connsiteY159" fmla="*/ 512662 h 3190305"/>
                <a:gd name="connsiteX160" fmla="*/ 5150797 w 6625549"/>
                <a:gd name="connsiteY160" fmla="*/ 858213 h 3190305"/>
                <a:gd name="connsiteX161" fmla="*/ 5150797 w 6625549"/>
                <a:gd name="connsiteY161" fmla="*/ 896922 h 3190305"/>
                <a:gd name="connsiteX162" fmla="*/ 4435148 w 6625549"/>
                <a:gd name="connsiteY162" fmla="*/ 896922 h 3190305"/>
                <a:gd name="connsiteX163" fmla="*/ 4527201 w 6625549"/>
                <a:gd name="connsiteY163" fmla="*/ 1208484 h 3190305"/>
                <a:gd name="connsiteX164" fmla="*/ 4779755 w 6625549"/>
                <a:gd name="connsiteY164" fmla="*/ 1320836 h 3190305"/>
                <a:gd name="connsiteX165" fmla="*/ 5096981 w 6625549"/>
                <a:gd name="connsiteY165" fmla="*/ 1200931 h 3190305"/>
                <a:gd name="connsiteX166" fmla="*/ 5096981 w 6625549"/>
                <a:gd name="connsiteY166" fmla="*/ 1293456 h 3190305"/>
                <a:gd name="connsiteX167" fmla="*/ 4761816 w 6625549"/>
                <a:gd name="connsiteY167" fmla="*/ 1400142 h 3190305"/>
                <a:gd name="connsiteX168" fmla="*/ 4459695 w 6625549"/>
                <a:gd name="connsiteY168" fmla="*/ 1266076 h 3190305"/>
                <a:gd name="connsiteX169" fmla="*/ 4344511 w 6625549"/>
                <a:gd name="connsiteY169" fmla="*/ 887481 h 3190305"/>
                <a:gd name="connsiteX170" fmla="*/ 4464888 w 6625549"/>
                <a:gd name="connsiteY170" fmla="*/ 531072 h 3190305"/>
                <a:gd name="connsiteX171" fmla="*/ 4777867 w 6625549"/>
                <a:gd name="connsiteY171" fmla="*/ 386148 h 3190305"/>
                <a:gd name="connsiteX172" fmla="*/ 3797233 w 6625549"/>
                <a:gd name="connsiteY172" fmla="*/ 386148 h 3190305"/>
                <a:gd name="connsiteX173" fmla="*/ 4037042 w 6625549"/>
                <a:gd name="connsiteY173" fmla="*/ 490475 h 3190305"/>
                <a:gd name="connsiteX174" fmla="*/ 4120125 w 6625549"/>
                <a:gd name="connsiteY174" fmla="*/ 788347 h 3190305"/>
                <a:gd name="connsiteX175" fmla="*/ 4120125 w 6625549"/>
                <a:gd name="connsiteY175" fmla="*/ 1376539 h 3190305"/>
                <a:gd name="connsiteX176" fmla="*/ 4033265 w 6625549"/>
                <a:gd name="connsiteY176" fmla="*/ 1376539 h 3190305"/>
                <a:gd name="connsiteX177" fmla="*/ 4033265 w 6625549"/>
                <a:gd name="connsiteY177" fmla="*/ 813839 h 3190305"/>
                <a:gd name="connsiteX178" fmla="*/ 3782127 w 6625549"/>
                <a:gd name="connsiteY178" fmla="*/ 465455 h 3190305"/>
                <a:gd name="connsiteX179" fmla="*/ 3552704 w 6625549"/>
                <a:gd name="connsiteY179" fmla="*/ 567893 h 3190305"/>
                <a:gd name="connsiteX180" fmla="*/ 3463012 w 6625549"/>
                <a:gd name="connsiteY180" fmla="*/ 821392 h 3190305"/>
                <a:gd name="connsiteX181" fmla="*/ 3463012 w 6625549"/>
                <a:gd name="connsiteY181" fmla="*/ 1376539 h 3190305"/>
                <a:gd name="connsiteX182" fmla="*/ 3376152 w 6625549"/>
                <a:gd name="connsiteY182" fmla="*/ 1376539 h 3190305"/>
                <a:gd name="connsiteX183" fmla="*/ 3376152 w 6625549"/>
                <a:gd name="connsiteY183" fmla="*/ 409752 h 3190305"/>
                <a:gd name="connsiteX184" fmla="*/ 3463012 w 6625549"/>
                <a:gd name="connsiteY184" fmla="*/ 409752 h 3190305"/>
                <a:gd name="connsiteX185" fmla="*/ 3463012 w 6625549"/>
                <a:gd name="connsiteY185" fmla="*/ 585359 h 3190305"/>
                <a:gd name="connsiteX186" fmla="*/ 3466789 w 6625549"/>
                <a:gd name="connsiteY186" fmla="*/ 585359 h 3190305"/>
                <a:gd name="connsiteX187" fmla="*/ 3797233 w 6625549"/>
                <a:gd name="connsiteY187" fmla="*/ 386148 h 3190305"/>
                <a:gd name="connsiteX188" fmla="*/ 2759009 w 6625549"/>
                <a:gd name="connsiteY188" fmla="*/ 386148 h 3190305"/>
                <a:gd name="connsiteX189" fmla="*/ 2998817 w 6625549"/>
                <a:gd name="connsiteY189" fmla="*/ 490475 h 3190305"/>
                <a:gd name="connsiteX190" fmla="*/ 3081900 w 6625549"/>
                <a:gd name="connsiteY190" fmla="*/ 788347 h 3190305"/>
                <a:gd name="connsiteX191" fmla="*/ 3081900 w 6625549"/>
                <a:gd name="connsiteY191" fmla="*/ 1376539 h 3190305"/>
                <a:gd name="connsiteX192" fmla="*/ 2995041 w 6625549"/>
                <a:gd name="connsiteY192" fmla="*/ 1376539 h 3190305"/>
                <a:gd name="connsiteX193" fmla="*/ 2995041 w 6625549"/>
                <a:gd name="connsiteY193" fmla="*/ 813839 h 3190305"/>
                <a:gd name="connsiteX194" fmla="*/ 2743902 w 6625549"/>
                <a:gd name="connsiteY194" fmla="*/ 465455 h 3190305"/>
                <a:gd name="connsiteX195" fmla="*/ 2514479 w 6625549"/>
                <a:gd name="connsiteY195" fmla="*/ 567893 h 3190305"/>
                <a:gd name="connsiteX196" fmla="*/ 2424787 w 6625549"/>
                <a:gd name="connsiteY196" fmla="*/ 821392 h 3190305"/>
                <a:gd name="connsiteX197" fmla="*/ 2424787 w 6625549"/>
                <a:gd name="connsiteY197" fmla="*/ 1376539 h 3190305"/>
                <a:gd name="connsiteX198" fmla="*/ 2337927 w 6625549"/>
                <a:gd name="connsiteY198" fmla="*/ 1376539 h 3190305"/>
                <a:gd name="connsiteX199" fmla="*/ 2337927 w 6625549"/>
                <a:gd name="connsiteY199" fmla="*/ 409752 h 3190305"/>
                <a:gd name="connsiteX200" fmla="*/ 2424787 w 6625549"/>
                <a:gd name="connsiteY200" fmla="*/ 409752 h 3190305"/>
                <a:gd name="connsiteX201" fmla="*/ 2424787 w 6625549"/>
                <a:gd name="connsiteY201" fmla="*/ 585359 h 3190305"/>
                <a:gd name="connsiteX202" fmla="*/ 2428564 w 6625549"/>
                <a:gd name="connsiteY202" fmla="*/ 585359 h 3190305"/>
                <a:gd name="connsiteX203" fmla="*/ 2759009 w 6625549"/>
                <a:gd name="connsiteY203" fmla="*/ 386148 h 3190305"/>
                <a:gd name="connsiteX204" fmla="*/ 1650499 w 6625549"/>
                <a:gd name="connsiteY204" fmla="*/ 386148 h 3190305"/>
                <a:gd name="connsiteX205" fmla="*/ 1977168 w 6625549"/>
                <a:gd name="connsiteY205" fmla="*/ 521159 h 3190305"/>
                <a:gd name="connsiteX206" fmla="*/ 2097072 w 6625549"/>
                <a:gd name="connsiteY206" fmla="*/ 895034 h 3190305"/>
                <a:gd name="connsiteX207" fmla="*/ 1974808 w 6625549"/>
                <a:gd name="connsiteY207" fmla="*/ 1260411 h 3190305"/>
                <a:gd name="connsiteX208" fmla="*/ 1640114 w 6625549"/>
                <a:gd name="connsiteY208" fmla="*/ 1400142 h 3190305"/>
                <a:gd name="connsiteX209" fmla="*/ 1305421 w 6625549"/>
                <a:gd name="connsiteY209" fmla="*/ 1260883 h 3190305"/>
                <a:gd name="connsiteX210" fmla="*/ 1182212 w 6625549"/>
                <a:gd name="connsiteY210" fmla="*/ 898810 h 3190305"/>
                <a:gd name="connsiteX211" fmla="*/ 1311085 w 6625549"/>
                <a:gd name="connsiteY211" fmla="*/ 522103 h 3190305"/>
                <a:gd name="connsiteX212" fmla="*/ 1650499 w 6625549"/>
                <a:gd name="connsiteY212" fmla="*/ 386148 h 3190305"/>
                <a:gd name="connsiteX213" fmla="*/ 6370634 w 6625549"/>
                <a:gd name="connsiteY213" fmla="*/ 129345 h 3190305"/>
                <a:gd name="connsiteX214" fmla="*/ 6370634 w 6625549"/>
                <a:gd name="connsiteY214" fmla="*/ 409752 h 3190305"/>
                <a:gd name="connsiteX215" fmla="*/ 6625549 w 6625549"/>
                <a:gd name="connsiteY215" fmla="*/ 409752 h 3190305"/>
                <a:gd name="connsiteX216" fmla="*/ 6625549 w 6625549"/>
                <a:gd name="connsiteY216" fmla="*/ 489058 h 3190305"/>
                <a:gd name="connsiteX217" fmla="*/ 6370634 w 6625549"/>
                <a:gd name="connsiteY217" fmla="*/ 489058 h 3190305"/>
                <a:gd name="connsiteX218" fmla="*/ 6370634 w 6625549"/>
                <a:gd name="connsiteY218" fmla="*/ 1127289 h 3190305"/>
                <a:gd name="connsiteX219" fmla="*/ 6402263 w 6625549"/>
                <a:gd name="connsiteY219" fmla="*/ 1272213 h 3190305"/>
                <a:gd name="connsiteX220" fmla="*/ 6509421 w 6625549"/>
                <a:gd name="connsiteY220" fmla="*/ 1317059 h 3190305"/>
                <a:gd name="connsiteX221" fmla="*/ 6625549 w 6625549"/>
                <a:gd name="connsiteY221" fmla="*/ 1282126 h 3190305"/>
                <a:gd name="connsiteX222" fmla="*/ 6625549 w 6625549"/>
                <a:gd name="connsiteY222" fmla="*/ 1363321 h 3190305"/>
                <a:gd name="connsiteX223" fmla="*/ 6498091 w 6625549"/>
                <a:gd name="connsiteY223" fmla="*/ 1395422 h 3190305"/>
                <a:gd name="connsiteX224" fmla="*/ 6283775 w 6625549"/>
                <a:gd name="connsiteY224" fmla="*/ 1138619 h 3190305"/>
                <a:gd name="connsiteX225" fmla="*/ 6283775 w 6625549"/>
                <a:gd name="connsiteY225" fmla="*/ 489058 h 3190305"/>
                <a:gd name="connsiteX226" fmla="*/ 6110055 w 6625549"/>
                <a:gd name="connsiteY226" fmla="*/ 489058 h 3190305"/>
                <a:gd name="connsiteX227" fmla="*/ 6110055 w 6625549"/>
                <a:gd name="connsiteY227" fmla="*/ 409752 h 3190305"/>
                <a:gd name="connsiteX228" fmla="*/ 6283775 w 6625549"/>
                <a:gd name="connsiteY228" fmla="*/ 409752 h 3190305"/>
                <a:gd name="connsiteX229" fmla="*/ 6283775 w 6625549"/>
                <a:gd name="connsiteY229" fmla="*/ 158613 h 3190305"/>
                <a:gd name="connsiteX230" fmla="*/ 6327205 w 6625549"/>
                <a:gd name="connsiteY230" fmla="*/ 143507 h 3190305"/>
                <a:gd name="connsiteX231" fmla="*/ 6370634 w 6625549"/>
                <a:gd name="connsiteY231" fmla="*/ 129345 h 3190305"/>
                <a:gd name="connsiteX232" fmla="*/ 672220 w 6625549"/>
                <a:gd name="connsiteY232" fmla="*/ 0 h 3190305"/>
                <a:gd name="connsiteX233" fmla="*/ 970564 w 6625549"/>
                <a:gd name="connsiteY233" fmla="*/ 50039 h 3190305"/>
                <a:gd name="connsiteX234" fmla="*/ 970564 w 6625549"/>
                <a:gd name="connsiteY234" fmla="*/ 149172 h 3190305"/>
                <a:gd name="connsiteX235" fmla="*/ 670332 w 6625549"/>
                <a:gd name="connsiteY235" fmla="*/ 84971 h 3190305"/>
                <a:gd name="connsiteX236" fmla="*/ 255859 w 6625549"/>
                <a:gd name="connsiteY236" fmla="*/ 257747 h 3190305"/>
                <a:gd name="connsiteX237" fmla="*/ 96301 w 6625549"/>
                <a:gd name="connsiteY237" fmla="*/ 717537 h 3190305"/>
                <a:gd name="connsiteX238" fmla="*/ 248778 w 6625549"/>
                <a:gd name="connsiteY238" fmla="*/ 1154197 h 3190305"/>
                <a:gd name="connsiteX239" fmla="*/ 635399 w 6625549"/>
                <a:gd name="connsiteY239" fmla="*/ 1314227 h 3190305"/>
                <a:gd name="connsiteX240" fmla="*/ 970564 w 6625549"/>
                <a:gd name="connsiteY240" fmla="*/ 1241529 h 3190305"/>
                <a:gd name="connsiteX241" fmla="*/ 970564 w 6625549"/>
                <a:gd name="connsiteY241" fmla="*/ 1332165 h 3190305"/>
                <a:gd name="connsiteX242" fmla="*/ 627846 w 6625549"/>
                <a:gd name="connsiteY242" fmla="*/ 1400142 h 3190305"/>
                <a:gd name="connsiteX243" fmla="*/ 175136 w 6625549"/>
                <a:gd name="connsiteY243" fmla="*/ 1213677 h 3190305"/>
                <a:gd name="connsiteX244" fmla="*/ 0 w 6625549"/>
                <a:gd name="connsiteY244" fmla="*/ 726979 h 3190305"/>
                <a:gd name="connsiteX245" fmla="*/ 189770 w 6625549"/>
                <a:gd name="connsiteY245" fmla="*/ 198739 h 3190305"/>
                <a:gd name="connsiteX246" fmla="*/ 672220 w 6625549"/>
                <a:gd name="connsiteY246" fmla="*/ 0 h 319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6625549" h="3190305">
                  <a:moveTo>
                    <a:pt x="4250000" y="2255618"/>
                  </a:moveTo>
                  <a:cubicBezTo>
                    <a:pt x="4136075" y="2255618"/>
                    <a:pt x="4045281" y="2294013"/>
                    <a:pt x="3977619" y="2370802"/>
                  </a:cubicBezTo>
                  <a:cubicBezTo>
                    <a:pt x="3909956" y="2447591"/>
                    <a:pt x="3876125" y="2554278"/>
                    <a:pt x="3876125" y="2690861"/>
                  </a:cubicBezTo>
                  <a:cubicBezTo>
                    <a:pt x="3876125" y="2817375"/>
                    <a:pt x="3909169" y="2919026"/>
                    <a:pt x="3975258" y="2995815"/>
                  </a:cubicBezTo>
                  <a:cubicBezTo>
                    <a:pt x="4041347" y="3072604"/>
                    <a:pt x="4131669" y="3110999"/>
                    <a:pt x="4246223" y="3110999"/>
                  </a:cubicBezTo>
                  <a:cubicBezTo>
                    <a:pt x="4362666" y="3110999"/>
                    <a:pt x="4452358" y="3073234"/>
                    <a:pt x="4515300" y="2997703"/>
                  </a:cubicBezTo>
                  <a:cubicBezTo>
                    <a:pt x="4578242" y="2922173"/>
                    <a:pt x="4609713" y="2817375"/>
                    <a:pt x="4609713" y="2683308"/>
                  </a:cubicBezTo>
                  <a:cubicBezTo>
                    <a:pt x="4609713" y="2545466"/>
                    <a:pt x="4578399" y="2439723"/>
                    <a:pt x="4515772" y="2366081"/>
                  </a:cubicBezTo>
                  <a:cubicBezTo>
                    <a:pt x="4453145" y="2292439"/>
                    <a:pt x="4364554" y="2255618"/>
                    <a:pt x="4250000" y="2255618"/>
                  </a:cubicBezTo>
                  <a:close/>
                  <a:moveTo>
                    <a:pt x="5778948" y="2176311"/>
                  </a:moveTo>
                  <a:cubicBezTo>
                    <a:pt x="5862032" y="2176311"/>
                    <a:pt x="5933156" y="2193306"/>
                    <a:pt x="5992321" y="2227294"/>
                  </a:cubicBezTo>
                  <a:lnTo>
                    <a:pt x="5992321" y="2325484"/>
                  </a:lnTo>
                  <a:cubicBezTo>
                    <a:pt x="5920567" y="2278907"/>
                    <a:pt x="5846296" y="2255618"/>
                    <a:pt x="5769507" y="2255618"/>
                  </a:cubicBezTo>
                  <a:cubicBezTo>
                    <a:pt x="5705936" y="2255618"/>
                    <a:pt x="5654638" y="2272141"/>
                    <a:pt x="5615614" y="2305185"/>
                  </a:cubicBezTo>
                  <a:cubicBezTo>
                    <a:pt x="5576590" y="2338230"/>
                    <a:pt x="5557078" y="2381187"/>
                    <a:pt x="5557078" y="2434059"/>
                  </a:cubicBezTo>
                  <a:cubicBezTo>
                    <a:pt x="5557078" y="2480006"/>
                    <a:pt x="5569352" y="2517299"/>
                    <a:pt x="5593899" y="2545938"/>
                  </a:cubicBezTo>
                  <a:cubicBezTo>
                    <a:pt x="5618447" y="2574576"/>
                    <a:pt x="5672577" y="2607464"/>
                    <a:pt x="5756289" y="2644599"/>
                  </a:cubicBezTo>
                  <a:cubicBezTo>
                    <a:pt x="5856996" y="2689917"/>
                    <a:pt x="5926232" y="2731931"/>
                    <a:pt x="5963997" y="2770640"/>
                  </a:cubicBezTo>
                  <a:cubicBezTo>
                    <a:pt x="6001763" y="2809350"/>
                    <a:pt x="6020645" y="2860805"/>
                    <a:pt x="6020645" y="2925005"/>
                  </a:cubicBezTo>
                  <a:cubicBezTo>
                    <a:pt x="6020645" y="3001794"/>
                    <a:pt x="5991849" y="3065208"/>
                    <a:pt x="5934257" y="3115247"/>
                  </a:cubicBezTo>
                  <a:cubicBezTo>
                    <a:pt x="5876665" y="3165286"/>
                    <a:pt x="5797201" y="3190305"/>
                    <a:pt x="5695865" y="3190305"/>
                  </a:cubicBezTo>
                  <a:cubicBezTo>
                    <a:pt x="5602711" y="3190305"/>
                    <a:pt x="5524978" y="3168276"/>
                    <a:pt x="5462665" y="3124216"/>
                  </a:cubicBezTo>
                  <a:lnTo>
                    <a:pt x="5462665" y="3019418"/>
                  </a:lnTo>
                  <a:cubicBezTo>
                    <a:pt x="5495395" y="3047742"/>
                    <a:pt x="5535049" y="3070086"/>
                    <a:pt x="5581625" y="3086451"/>
                  </a:cubicBezTo>
                  <a:cubicBezTo>
                    <a:pt x="5628203" y="3102816"/>
                    <a:pt x="5668485" y="3110999"/>
                    <a:pt x="5702474" y="3110999"/>
                  </a:cubicBezTo>
                  <a:cubicBezTo>
                    <a:pt x="5854164" y="3110999"/>
                    <a:pt x="5930009" y="3049001"/>
                    <a:pt x="5930009" y="2925005"/>
                  </a:cubicBezTo>
                  <a:cubicBezTo>
                    <a:pt x="5930009" y="2882205"/>
                    <a:pt x="5913329" y="2845699"/>
                    <a:pt x="5879970" y="2815486"/>
                  </a:cubicBezTo>
                  <a:cubicBezTo>
                    <a:pt x="5846611" y="2785274"/>
                    <a:pt x="5792481" y="2754118"/>
                    <a:pt x="5717580" y="2722018"/>
                  </a:cubicBezTo>
                  <a:cubicBezTo>
                    <a:pt x="5625055" y="2681735"/>
                    <a:pt x="5560068" y="2640036"/>
                    <a:pt x="5522617" y="2596921"/>
                  </a:cubicBezTo>
                  <a:cubicBezTo>
                    <a:pt x="5485167" y="2553805"/>
                    <a:pt x="5466442" y="2501406"/>
                    <a:pt x="5466442" y="2439723"/>
                  </a:cubicBezTo>
                  <a:cubicBezTo>
                    <a:pt x="5466442" y="2361046"/>
                    <a:pt x="5496497" y="2297475"/>
                    <a:pt x="5556606" y="2249009"/>
                  </a:cubicBezTo>
                  <a:cubicBezTo>
                    <a:pt x="5616715" y="2200544"/>
                    <a:pt x="5690829" y="2176311"/>
                    <a:pt x="5778948" y="2176311"/>
                  </a:cubicBezTo>
                  <a:close/>
                  <a:moveTo>
                    <a:pt x="4253776" y="2176311"/>
                  </a:moveTo>
                  <a:cubicBezTo>
                    <a:pt x="4391619" y="2176311"/>
                    <a:pt x="4500509" y="2221315"/>
                    <a:pt x="4580445" y="2311322"/>
                  </a:cubicBezTo>
                  <a:cubicBezTo>
                    <a:pt x="4660381" y="2401329"/>
                    <a:pt x="4700349" y="2525954"/>
                    <a:pt x="4700349" y="2685197"/>
                  </a:cubicBezTo>
                  <a:cubicBezTo>
                    <a:pt x="4700349" y="2835628"/>
                    <a:pt x="4659594" y="2957420"/>
                    <a:pt x="4578084" y="3050574"/>
                  </a:cubicBezTo>
                  <a:cubicBezTo>
                    <a:pt x="4496575" y="3143728"/>
                    <a:pt x="4385010" y="3190305"/>
                    <a:pt x="4243391" y="3190305"/>
                  </a:cubicBezTo>
                  <a:cubicBezTo>
                    <a:pt x="4102401" y="3190305"/>
                    <a:pt x="3990837" y="3143886"/>
                    <a:pt x="3908697" y="3051046"/>
                  </a:cubicBezTo>
                  <a:cubicBezTo>
                    <a:pt x="3826558" y="2958207"/>
                    <a:pt x="3785489" y="2837516"/>
                    <a:pt x="3785489" y="2688973"/>
                  </a:cubicBezTo>
                  <a:cubicBezTo>
                    <a:pt x="3785489" y="2528471"/>
                    <a:pt x="3828447" y="2402902"/>
                    <a:pt x="3914362" y="2312266"/>
                  </a:cubicBezTo>
                  <a:cubicBezTo>
                    <a:pt x="4000278" y="2221630"/>
                    <a:pt x="4113416" y="2176311"/>
                    <a:pt x="4253776" y="2176311"/>
                  </a:cubicBezTo>
                  <a:close/>
                  <a:moveTo>
                    <a:pt x="2013045" y="2008461"/>
                  </a:moveTo>
                  <a:cubicBezTo>
                    <a:pt x="1975094" y="2008461"/>
                    <a:pt x="1943666" y="2021177"/>
                    <a:pt x="1918760" y="2046610"/>
                  </a:cubicBezTo>
                  <a:cubicBezTo>
                    <a:pt x="1893855" y="2072042"/>
                    <a:pt x="1878503" y="2108478"/>
                    <a:pt x="1872705" y="2155917"/>
                  </a:cubicBezTo>
                  <a:lnTo>
                    <a:pt x="2132828" y="2155917"/>
                  </a:lnTo>
                  <a:cubicBezTo>
                    <a:pt x="2131247" y="2109269"/>
                    <a:pt x="2120046" y="2073030"/>
                    <a:pt x="2099226" y="2047203"/>
                  </a:cubicBezTo>
                  <a:cubicBezTo>
                    <a:pt x="2078406" y="2021375"/>
                    <a:pt x="2049679" y="2008461"/>
                    <a:pt x="2013045" y="2008461"/>
                  </a:cubicBezTo>
                  <a:close/>
                  <a:moveTo>
                    <a:pt x="2014626" y="1975254"/>
                  </a:moveTo>
                  <a:cubicBezTo>
                    <a:pt x="2064965" y="1975254"/>
                    <a:pt x="2103574" y="1992911"/>
                    <a:pt x="2130457" y="2028227"/>
                  </a:cubicBezTo>
                  <a:cubicBezTo>
                    <a:pt x="2157339" y="2063543"/>
                    <a:pt x="2170780" y="2111772"/>
                    <a:pt x="2170780" y="2172916"/>
                  </a:cubicBezTo>
                  <a:lnTo>
                    <a:pt x="2170780" y="2189124"/>
                  </a:lnTo>
                  <a:lnTo>
                    <a:pt x="1871124" y="2189124"/>
                  </a:lnTo>
                  <a:cubicBezTo>
                    <a:pt x="1871124" y="2244733"/>
                    <a:pt x="1883972" y="2288219"/>
                    <a:pt x="1909668" y="2319581"/>
                  </a:cubicBezTo>
                  <a:cubicBezTo>
                    <a:pt x="1935364" y="2350944"/>
                    <a:pt x="1970614" y="2366625"/>
                    <a:pt x="2015417" y="2366625"/>
                  </a:cubicBezTo>
                  <a:cubicBezTo>
                    <a:pt x="2060748" y="2366625"/>
                    <a:pt x="2105024" y="2349890"/>
                    <a:pt x="2148246" y="2316419"/>
                  </a:cubicBezTo>
                  <a:lnTo>
                    <a:pt x="2148246" y="2355161"/>
                  </a:lnTo>
                  <a:cubicBezTo>
                    <a:pt x="2106342" y="2384942"/>
                    <a:pt x="2059562" y="2399832"/>
                    <a:pt x="2007906" y="2399832"/>
                  </a:cubicBezTo>
                  <a:cubicBezTo>
                    <a:pt x="1955723" y="2399832"/>
                    <a:pt x="1913555" y="2381120"/>
                    <a:pt x="1881402" y="2343696"/>
                  </a:cubicBezTo>
                  <a:cubicBezTo>
                    <a:pt x="1849249" y="2306272"/>
                    <a:pt x="1833172" y="2253430"/>
                    <a:pt x="1833172" y="2185171"/>
                  </a:cubicBezTo>
                  <a:cubicBezTo>
                    <a:pt x="1833172" y="2126136"/>
                    <a:pt x="1849974" y="2076391"/>
                    <a:pt x="1883576" y="2035936"/>
                  </a:cubicBezTo>
                  <a:cubicBezTo>
                    <a:pt x="1917179" y="1995481"/>
                    <a:pt x="1960862" y="1975254"/>
                    <a:pt x="2014626" y="1975254"/>
                  </a:cubicBezTo>
                  <a:close/>
                  <a:moveTo>
                    <a:pt x="5068661" y="1919509"/>
                  </a:moveTo>
                  <a:lnTo>
                    <a:pt x="5068661" y="2199915"/>
                  </a:lnTo>
                  <a:lnTo>
                    <a:pt x="5323576" y="2199915"/>
                  </a:lnTo>
                  <a:lnTo>
                    <a:pt x="5323576" y="2279221"/>
                  </a:lnTo>
                  <a:lnTo>
                    <a:pt x="5068661" y="2279221"/>
                  </a:lnTo>
                  <a:lnTo>
                    <a:pt x="5068661" y="2917452"/>
                  </a:lnTo>
                  <a:cubicBezTo>
                    <a:pt x="5068661" y="2984171"/>
                    <a:pt x="5079204" y="3032479"/>
                    <a:pt x="5100290" y="3062376"/>
                  </a:cubicBezTo>
                  <a:cubicBezTo>
                    <a:pt x="5121375" y="3092273"/>
                    <a:pt x="5157095" y="3107222"/>
                    <a:pt x="5207448" y="3107222"/>
                  </a:cubicBezTo>
                  <a:cubicBezTo>
                    <a:pt x="5243325" y="3107222"/>
                    <a:pt x="5282035" y="3095578"/>
                    <a:pt x="5323576" y="3072289"/>
                  </a:cubicBezTo>
                  <a:lnTo>
                    <a:pt x="5323576" y="3153484"/>
                  </a:lnTo>
                  <a:cubicBezTo>
                    <a:pt x="5278258" y="3174885"/>
                    <a:pt x="5235772" y="3185585"/>
                    <a:pt x="5196119" y="3185585"/>
                  </a:cubicBezTo>
                  <a:cubicBezTo>
                    <a:pt x="5053241" y="3185585"/>
                    <a:pt x="4981802" y="3099984"/>
                    <a:pt x="4981802" y="2928782"/>
                  </a:cubicBezTo>
                  <a:lnTo>
                    <a:pt x="4981802" y="2279221"/>
                  </a:lnTo>
                  <a:lnTo>
                    <a:pt x="4808082" y="2279221"/>
                  </a:lnTo>
                  <a:lnTo>
                    <a:pt x="4808082" y="2199915"/>
                  </a:lnTo>
                  <a:lnTo>
                    <a:pt x="4981802" y="2199915"/>
                  </a:lnTo>
                  <a:lnTo>
                    <a:pt x="4981802" y="1948777"/>
                  </a:lnTo>
                  <a:cubicBezTo>
                    <a:pt x="4995649" y="1943741"/>
                    <a:pt x="5010125" y="1938706"/>
                    <a:pt x="5025231" y="1933670"/>
                  </a:cubicBezTo>
                  <a:cubicBezTo>
                    <a:pt x="5040337" y="1929265"/>
                    <a:pt x="5054814" y="1924544"/>
                    <a:pt x="5068661" y="1919509"/>
                  </a:cubicBezTo>
                  <a:close/>
                  <a:moveTo>
                    <a:pt x="2662781" y="1898738"/>
                  </a:moveTo>
                  <a:lnTo>
                    <a:pt x="2662781" y="3081731"/>
                  </a:lnTo>
                  <a:lnTo>
                    <a:pt x="2875209" y="3081731"/>
                  </a:lnTo>
                  <a:cubicBezTo>
                    <a:pt x="3075994" y="3081731"/>
                    <a:pt x="3230202" y="3029646"/>
                    <a:pt x="3337832" y="2925477"/>
                  </a:cubicBezTo>
                  <a:cubicBezTo>
                    <a:pt x="3445463" y="2821308"/>
                    <a:pt x="3499278" y="2671035"/>
                    <a:pt x="3499278" y="2474656"/>
                  </a:cubicBezTo>
                  <a:cubicBezTo>
                    <a:pt x="3499278" y="2090711"/>
                    <a:pt x="3297549" y="1898738"/>
                    <a:pt x="2894092" y="1898738"/>
                  </a:cubicBezTo>
                  <a:close/>
                  <a:moveTo>
                    <a:pt x="1249045" y="1867725"/>
                  </a:moveTo>
                  <a:lnTo>
                    <a:pt x="1249045" y="1985137"/>
                  </a:lnTo>
                  <a:lnTo>
                    <a:pt x="1355783" y="1985137"/>
                  </a:lnTo>
                  <a:lnTo>
                    <a:pt x="1355783" y="2018344"/>
                  </a:lnTo>
                  <a:lnTo>
                    <a:pt x="1249045" y="2018344"/>
                  </a:lnTo>
                  <a:lnTo>
                    <a:pt x="1249045" y="2285583"/>
                  </a:lnTo>
                  <a:cubicBezTo>
                    <a:pt x="1249045" y="2313520"/>
                    <a:pt x="1253460" y="2333747"/>
                    <a:pt x="1262289" y="2346266"/>
                  </a:cubicBezTo>
                  <a:cubicBezTo>
                    <a:pt x="1271118" y="2358784"/>
                    <a:pt x="1286074" y="2365044"/>
                    <a:pt x="1307158" y="2365044"/>
                  </a:cubicBezTo>
                  <a:cubicBezTo>
                    <a:pt x="1322180" y="2365044"/>
                    <a:pt x="1338389" y="2360168"/>
                    <a:pt x="1355783" y="2350417"/>
                  </a:cubicBezTo>
                  <a:lnTo>
                    <a:pt x="1355783" y="2384415"/>
                  </a:lnTo>
                  <a:cubicBezTo>
                    <a:pt x="1336807" y="2393375"/>
                    <a:pt x="1319018" y="2397856"/>
                    <a:pt x="1302414" y="2397856"/>
                  </a:cubicBezTo>
                  <a:cubicBezTo>
                    <a:pt x="1242588" y="2397856"/>
                    <a:pt x="1212675" y="2362013"/>
                    <a:pt x="1212675" y="2290327"/>
                  </a:cubicBezTo>
                  <a:lnTo>
                    <a:pt x="1212675" y="2018344"/>
                  </a:lnTo>
                  <a:lnTo>
                    <a:pt x="1139936" y="2018344"/>
                  </a:lnTo>
                  <a:lnTo>
                    <a:pt x="1139936" y="1985137"/>
                  </a:lnTo>
                  <a:lnTo>
                    <a:pt x="1212675" y="1985137"/>
                  </a:lnTo>
                  <a:lnTo>
                    <a:pt x="1212675" y="1879980"/>
                  </a:lnTo>
                  <a:cubicBezTo>
                    <a:pt x="1218474" y="1877872"/>
                    <a:pt x="1224535" y="1875763"/>
                    <a:pt x="1230860" y="1873655"/>
                  </a:cubicBezTo>
                  <a:cubicBezTo>
                    <a:pt x="1237186" y="1871810"/>
                    <a:pt x="1243247" y="1869834"/>
                    <a:pt x="1249045" y="1867725"/>
                  </a:cubicBezTo>
                  <a:close/>
                  <a:moveTo>
                    <a:pt x="2569312" y="1812822"/>
                  </a:moveTo>
                  <a:lnTo>
                    <a:pt x="2908254" y="1812822"/>
                  </a:lnTo>
                  <a:cubicBezTo>
                    <a:pt x="3132956" y="1812822"/>
                    <a:pt x="3303844" y="1868840"/>
                    <a:pt x="3420915" y="1980877"/>
                  </a:cubicBezTo>
                  <a:cubicBezTo>
                    <a:pt x="3537987" y="2092913"/>
                    <a:pt x="3596523" y="2256248"/>
                    <a:pt x="3596523" y="2470880"/>
                  </a:cubicBezTo>
                  <a:cubicBezTo>
                    <a:pt x="3596523" y="2677329"/>
                    <a:pt x="3533739" y="2844912"/>
                    <a:pt x="3408170" y="2973628"/>
                  </a:cubicBezTo>
                  <a:cubicBezTo>
                    <a:pt x="3282601" y="3102344"/>
                    <a:pt x="3109353" y="3166702"/>
                    <a:pt x="2888427" y="3166702"/>
                  </a:cubicBezTo>
                  <a:lnTo>
                    <a:pt x="2569312" y="3166702"/>
                  </a:lnTo>
                  <a:close/>
                  <a:moveTo>
                    <a:pt x="1433802" y="1790637"/>
                  </a:moveTo>
                  <a:lnTo>
                    <a:pt x="1470171" y="1790637"/>
                  </a:lnTo>
                  <a:lnTo>
                    <a:pt x="1470171" y="2057876"/>
                  </a:lnTo>
                  <a:lnTo>
                    <a:pt x="1471753" y="2057876"/>
                  </a:lnTo>
                  <a:cubicBezTo>
                    <a:pt x="1503642" y="2002794"/>
                    <a:pt x="1550027" y="1975254"/>
                    <a:pt x="1610907" y="1975254"/>
                  </a:cubicBezTo>
                  <a:cubicBezTo>
                    <a:pt x="1654656" y="1975254"/>
                    <a:pt x="1687995" y="1989353"/>
                    <a:pt x="1710924" y="2017553"/>
                  </a:cubicBezTo>
                  <a:cubicBezTo>
                    <a:pt x="1733853" y="2045753"/>
                    <a:pt x="1745317" y="2086208"/>
                    <a:pt x="1745317" y="2138918"/>
                  </a:cubicBezTo>
                  <a:lnTo>
                    <a:pt x="1745317" y="2389949"/>
                  </a:lnTo>
                  <a:lnTo>
                    <a:pt x="1708947" y="2389949"/>
                  </a:lnTo>
                  <a:lnTo>
                    <a:pt x="1708947" y="2147220"/>
                  </a:lnTo>
                  <a:cubicBezTo>
                    <a:pt x="1708947" y="2099254"/>
                    <a:pt x="1700250" y="2064136"/>
                    <a:pt x="1682856" y="2041866"/>
                  </a:cubicBezTo>
                  <a:cubicBezTo>
                    <a:pt x="1665462" y="2019596"/>
                    <a:pt x="1638316" y="2008461"/>
                    <a:pt x="1601419" y="2008461"/>
                  </a:cubicBezTo>
                  <a:cubicBezTo>
                    <a:pt x="1566631" y="2008461"/>
                    <a:pt x="1536059" y="2022034"/>
                    <a:pt x="1509704" y="2049179"/>
                  </a:cubicBezTo>
                  <a:cubicBezTo>
                    <a:pt x="1483349" y="2076325"/>
                    <a:pt x="1470171" y="2115198"/>
                    <a:pt x="1470171" y="2165800"/>
                  </a:cubicBezTo>
                  <a:lnTo>
                    <a:pt x="1470171" y="2389949"/>
                  </a:lnTo>
                  <a:lnTo>
                    <a:pt x="1433802" y="2389949"/>
                  </a:lnTo>
                  <a:close/>
                  <a:moveTo>
                    <a:pt x="4774090" y="465455"/>
                  </a:moveTo>
                  <a:cubicBezTo>
                    <a:pt x="4683453" y="465455"/>
                    <a:pt x="4608395" y="495825"/>
                    <a:pt x="4548915" y="556564"/>
                  </a:cubicBezTo>
                  <a:cubicBezTo>
                    <a:pt x="4489435" y="617302"/>
                    <a:pt x="4452771" y="704320"/>
                    <a:pt x="4438925" y="817615"/>
                  </a:cubicBezTo>
                  <a:lnTo>
                    <a:pt x="5060161" y="817615"/>
                  </a:lnTo>
                  <a:cubicBezTo>
                    <a:pt x="5056384" y="706208"/>
                    <a:pt x="5029633" y="619663"/>
                    <a:pt x="4979910" y="557980"/>
                  </a:cubicBezTo>
                  <a:cubicBezTo>
                    <a:pt x="4930186" y="496297"/>
                    <a:pt x="4861579" y="465455"/>
                    <a:pt x="4774090" y="465455"/>
                  </a:cubicBezTo>
                  <a:close/>
                  <a:moveTo>
                    <a:pt x="1646723" y="465455"/>
                  </a:moveTo>
                  <a:cubicBezTo>
                    <a:pt x="1532798" y="465455"/>
                    <a:pt x="1442005" y="503850"/>
                    <a:pt x="1374342" y="580639"/>
                  </a:cubicBezTo>
                  <a:cubicBezTo>
                    <a:pt x="1306679" y="657428"/>
                    <a:pt x="1272848" y="764114"/>
                    <a:pt x="1272848" y="900698"/>
                  </a:cubicBezTo>
                  <a:cubicBezTo>
                    <a:pt x="1272848" y="1027212"/>
                    <a:pt x="1305893" y="1128863"/>
                    <a:pt x="1371982" y="1205652"/>
                  </a:cubicBezTo>
                  <a:cubicBezTo>
                    <a:pt x="1438071" y="1282441"/>
                    <a:pt x="1528392" y="1320836"/>
                    <a:pt x="1642947" y="1320836"/>
                  </a:cubicBezTo>
                  <a:cubicBezTo>
                    <a:pt x="1759389" y="1320836"/>
                    <a:pt x="1849081" y="1283070"/>
                    <a:pt x="1912023" y="1207540"/>
                  </a:cubicBezTo>
                  <a:cubicBezTo>
                    <a:pt x="1974965" y="1132010"/>
                    <a:pt x="2006436" y="1027212"/>
                    <a:pt x="2006436" y="893145"/>
                  </a:cubicBezTo>
                  <a:cubicBezTo>
                    <a:pt x="2006436" y="755303"/>
                    <a:pt x="1975122" y="649560"/>
                    <a:pt x="1912495" y="575918"/>
                  </a:cubicBezTo>
                  <a:cubicBezTo>
                    <a:pt x="1849868" y="502276"/>
                    <a:pt x="1761277" y="465455"/>
                    <a:pt x="1646723" y="465455"/>
                  </a:cubicBezTo>
                  <a:close/>
                  <a:moveTo>
                    <a:pt x="5801343" y="386148"/>
                  </a:moveTo>
                  <a:cubicBezTo>
                    <a:pt x="5874985" y="386148"/>
                    <a:pt x="5946425" y="401254"/>
                    <a:pt x="6015661" y="431467"/>
                  </a:cubicBezTo>
                  <a:lnTo>
                    <a:pt x="6015661" y="529656"/>
                  </a:lnTo>
                  <a:cubicBezTo>
                    <a:pt x="5946425" y="486855"/>
                    <a:pt x="5870579" y="465455"/>
                    <a:pt x="5788125" y="465455"/>
                  </a:cubicBezTo>
                  <a:cubicBezTo>
                    <a:pt x="5674830" y="465455"/>
                    <a:pt x="5582935" y="506210"/>
                    <a:pt x="5512440" y="587720"/>
                  </a:cubicBezTo>
                  <a:cubicBezTo>
                    <a:pt x="5441945" y="669230"/>
                    <a:pt x="5406697" y="774815"/>
                    <a:pt x="5406697" y="904475"/>
                  </a:cubicBezTo>
                  <a:cubicBezTo>
                    <a:pt x="5406697" y="1029729"/>
                    <a:pt x="5438955" y="1130436"/>
                    <a:pt x="5503471" y="1206596"/>
                  </a:cubicBezTo>
                  <a:cubicBezTo>
                    <a:pt x="5567986" y="1282756"/>
                    <a:pt x="5653115" y="1320836"/>
                    <a:pt x="5758857" y="1320836"/>
                  </a:cubicBezTo>
                  <a:cubicBezTo>
                    <a:pt x="5855789" y="1320836"/>
                    <a:pt x="5940130" y="1295029"/>
                    <a:pt x="6011884" y="1243417"/>
                  </a:cubicBezTo>
                  <a:lnTo>
                    <a:pt x="6011884" y="1334053"/>
                  </a:lnTo>
                  <a:cubicBezTo>
                    <a:pt x="5940130" y="1378113"/>
                    <a:pt x="5854529" y="1400142"/>
                    <a:pt x="5755081" y="1400142"/>
                  </a:cubicBezTo>
                  <a:cubicBezTo>
                    <a:pt x="5623533" y="1400142"/>
                    <a:pt x="5517475" y="1354982"/>
                    <a:pt x="5436910" y="1264660"/>
                  </a:cubicBezTo>
                  <a:cubicBezTo>
                    <a:pt x="5356345" y="1174338"/>
                    <a:pt x="5316061" y="1056165"/>
                    <a:pt x="5316061" y="910140"/>
                  </a:cubicBezTo>
                  <a:cubicBezTo>
                    <a:pt x="5316061" y="756561"/>
                    <a:pt x="5361379" y="630835"/>
                    <a:pt x="5452016" y="532960"/>
                  </a:cubicBezTo>
                  <a:cubicBezTo>
                    <a:pt x="5542652" y="435086"/>
                    <a:pt x="5659095" y="386148"/>
                    <a:pt x="5801343" y="386148"/>
                  </a:cubicBezTo>
                  <a:close/>
                  <a:moveTo>
                    <a:pt x="4777867" y="386148"/>
                  </a:moveTo>
                  <a:cubicBezTo>
                    <a:pt x="4898085" y="386148"/>
                    <a:pt x="4990295" y="428320"/>
                    <a:pt x="5054496" y="512662"/>
                  </a:cubicBezTo>
                  <a:cubicBezTo>
                    <a:pt x="5118697" y="597004"/>
                    <a:pt x="5150797" y="712187"/>
                    <a:pt x="5150797" y="858213"/>
                  </a:cubicBezTo>
                  <a:lnTo>
                    <a:pt x="5150797" y="896922"/>
                  </a:lnTo>
                  <a:lnTo>
                    <a:pt x="4435148" y="896922"/>
                  </a:lnTo>
                  <a:cubicBezTo>
                    <a:pt x="4435148" y="1029729"/>
                    <a:pt x="4465832" y="1133583"/>
                    <a:pt x="4527201" y="1208484"/>
                  </a:cubicBezTo>
                  <a:cubicBezTo>
                    <a:pt x="4588569" y="1283385"/>
                    <a:pt x="4672753" y="1320836"/>
                    <a:pt x="4779755" y="1320836"/>
                  </a:cubicBezTo>
                  <a:cubicBezTo>
                    <a:pt x="4888014" y="1320836"/>
                    <a:pt x="4993757" y="1280867"/>
                    <a:pt x="5096981" y="1200931"/>
                  </a:cubicBezTo>
                  <a:lnTo>
                    <a:pt x="5096981" y="1293456"/>
                  </a:lnTo>
                  <a:cubicBezTo>
                    <a:pt x="4996904" y="1364580"/>
                    <a:pt x="4885182" y="1400142"/>
                    <a:pt x="4761816" y="1400142"/>
                  </a:cubicBezTo>
                  <a:cubicBezTo>
                    <a:pt x="4637191" y="1400142"/>
                    <a:pt x="4536485" y="1355454"/>
                    <a:pt x="4459695" y="1266076"/>
                  </a:cubicBezTo>
                  <a:cubicBezTo>
                    <a:pt x="4382906" y="1176699"/>
                    <a:pt x="4344511" y="1050500"/>
                    <a:pt x="4344511" y="887481"/>
                  </a:cubicBezTo>
                  <a:cubicBezTo>
                    <a:pt x="4344511" y="746491"/>
                    <a:pt x="4384637" y="627688"/>
                    <a:pt x="4464888" y="531072"/>
                  </a:cubicBezTo>
                  <a:cubicBezTo>
                    <a:pt x="4545139" y="434456"/>
                    <a:pt x="4649465" y="386148"/>
                    <a:pt x="4777867" y="386148"/>
                  </a:cubicBezTo>
                  <a:close/>
                  <a:moveTo>
                    <a:pt x="3797233" y="386148"/>
                  </a:moveTo>
                  <a:cubicBezTo>
                    <a:pt x="3901717" y="386148"/>
                    <a:pt x="3981653" y="420924"/>
                    <a:pt x="4037042" y="490475"/>
                  </a:cubicBezTo>
                  <a:cubicBezTo>
                    <a:pt x="4092431" y="560025"/>
                    <a:pt x="4120125" y="659316"/>
                    <a:pt x="4120125" y="788347"/>
                  </a:cubicBezTo>
                  <a:lnTo>
                    <a:pt x="4120125" y="1376539"/>
                  </a:lnTo>
                  <a:lnTo>
                    <a:pt x="4033265" y="1376539"/>
                  </a:lnTo>
                  <a:lnTo>
                    <a:pt x="4033265" y="813839"/>
                  </a:lnTo>
                  <a:cubicBezTo>
                    <a:pt x="4033265" y="581583"/>
                    <a:pt x="3949553" y="465455"/>
                    <a:pt x="3782127" y="465455"/>
                  </a:cubicBezTo>
                  <a:cubicBezTo>
                    <a:pt x="3688973" y="465455"/>
                    <a:pt x="3612499" y="499601"/>
                    <a:pt x="3552704" y="567893"/>
                  </a:cubicBezTo>
                  <a:cubicBezTo>
                    <a:pt x="3492909" y="636185"/>
                    <a:pt x="3463012" y="720685"/>
                    <a:pt x="3463012" y="821392"/>
                  </a:cubicBezTo>
                  <a:lnTo>
                    <a:pt x="3463012" y="1376539"/>
                  </a:lnTo>
                  <a:lnTo>
                    <a:pt x="3376152" y="1376539"/>
                  </a:lnTo>
                  <a:lnTo>
                    <a:pt x="3376152" y="409752"/>
                  </a:lnTo>
                  <a:lnTo>
                    <a:pt x="3463012" y="409752"/>
                  </a:lnTo>
                  <a:lnTo>
                    <a:pt x="3463012" y="585359"/>
                  </a:lnTo>
                  <a:lnTo>
                    <a:pt x="3466789" y="585359"/>
                  </a:lnTo>
                  <a:cubicBezTo>
                    <a:pt x="3537283" y="452552"/>
                    <a:pt x="3647431" y="386148"/>
                    <a:pt x="3797233" y="386148"/>
                  </a:cubicBezTo>
                  <a:close/>
                  <a:moveTo>
                    <a:pt x="2759009" y="386148"/>
                  </a:moveTo>
                  <a:cubicBezTo>
                    <a:pt x="2863492" y="386148"/>
                    <a:pt x="2943428" y="420924"/>
                    <a:pt x="2998817" y="490475"/>
                  </a:cubicBezTo>
                  <a:cubicBezTo>
                    <a:pt x="3054206" y="560025"/>
                    <a:pt x="3081900" y="659316"/>
                    <a:pt x="3081900" y="788347"/>
                  </a:cubicBezTo>
                  <a:lnTo>
                    <a:pt x="3081900" y="1376539"/>
                  </a:lnTo>
                  <a:lnTo>
                    <a:pt x="2995041" y="1376539"/>
                  </a:lnTo>
                  <a:lnTo>
                    <a:pt x="2995041" y="813839"/>
                  </a:lnTo>
                  <a:cubicBezTo>
                    <a:pt x="2995041" y="581583"/>
                    <a:pt x="2911328" y="465455"/>
                    <a:pt x="2743902" y="465455"/>
                  </a:cubicBezTo>
                  <a:cubicBezTo>
                    <a:pt x="2650748" y="465455"/>
                    <a:pt x="2574274" y="499601"/>
                    <a:pt x="2514479" y="567893"/>
                  </a:cubicBezTo>
                  <a:cubicBezTo>
                    <a:pt x="2454685" y="636185"/>
                    <a:pt x="2424787" y="720685"/>
                    <a:pt x="2424787" y="821392"/>
                  </a:cubicBezTo>
                  <a:lnTo>
                    <a:pt x="2424787" y="1376539"/>
                  </a:lnTo>
                  <a:lnTo>
                    <a:pt x="2337927" y="1376539"/>
                  </a:lnTo>
                  <a:lnTo>
                    <a:pt x="2337927" y="409752"/>
                  </a:lnTo>
                  <a:lnTo>
                    <a:pt x="2424787" y="409752"/>
                  </a:lnTo>
                  <a:lnTo>
                    <a:pt x="2424787" y="585359"/>
                  </a:lnTo>
                  <a:lnTo>
                    <a:pt x="2428564" y="585359"/>
                  </a:lnTo>
                  <a:cubicBezTo>
                    <a:pt x="2499059" y="452552"/>
                    <a:pt x="2609207" y="386148"/>
                    <a:pt x="2759009" y="386148"/>
                  </a:cubicBezTo>
                  <a:close/>
                  <a:moveTo>
                    <a:pt x="1650499" y="386148"/>
                  </a:moveTo>
                  <a:cubicBezTo>
                    <a:pt x="1788342" y="386148"/>
                    <a:pt x="1897232" y="431152"/>
                    <a:pt x="1977168" y="521159"/>
                  </a:cubicBezTo>
                  <a:cubicBezTo>
                    <a:pt x="2057104" y="611166"/>
                    <a:pt x="2097072" y="735791"/>
                    <a:pt x="2097072" y="895034"/>
                  </a:cubicBezTo>
                  <a:cubicBezTo>
                    <a:pt x="2097072" y="1045465"/>
                    <a:pt x="2056317" y="1167257"/>
                    <a:pt x="1974808" y="1260411"/>
                  </a:cubicBezTo>
                  <a:cubicBezTo>
                    <a:pt x="1893298" y="1353565"/>
                    <a:pt x="1781733" y="1400142"/>
                    <a:pt x="1640114" y="1400142"/>
                  </a:cubicBezTo>
                  <a:cubicBezTo>
                    <a:pt x="1499124" y="1400142"/>
                    <a:pt x="1387560" y="1353723"/>
                    <a:pt x="1305421" y="1260883"/>
                  </a:cubicBezTo>
                  <a:cubicBezTo>
                    <a:pt x="1223281" y="1168044"/>
                    <a:pt x="1182212" y="1047353"/>
                    <a:pt x="1182212" y="898810"/>
                  </a:cubicBezTo>
                  <a:cubicBezTo>
                    <a:pt x="1182212" y="738308"/>
                    <a:pt x="1225170" y="612739"/>
                    <a:pt x="1311085" y="522103"/>
                  </a:cubicBezTo>
                  <a:cubicBezTo>
                    <a:pt x="1397001" y="431467"/>
                    <a:pt x="1510139" y="386148"/>
                    <a:pt x="1650499" y="386148"/>
                  </a:cubicBezTo>
                  <a:close/>
                  <a:moveTo>
                    <a:pt x="6370634" y="129345"/>
                  </a:moveTo>
                  <a:lnTo>
                    <a:pt x="6370634" y="409752"/>
                  </a:lnTo>
                  <a:lnTo>
                    <a:pt x="6625549" y="409752"/>
                  </a:lnTo>
                  <a:lnTo>
                    <a:pt x="6625549" y="489058"/>
                  </a:lnTo>
                  <a:lnTo>
                    <a:pt x="6370634" y="489058"/>
                  </a:lnTo>
                  <a:lnTo>
                    <a:pt x="6370634" y="1127289"/>
                  </a:lnTo>
                  <a:cubicBezTo>
                    <a:pt x="6370634" y="1194008"/>
                    <a:pt x="6381177" y="1242315"/>
                    <a:pt x="6402263" y="1272213"/>
                  </a:cubicBezTo>
                  <a:cubicBezTo>
                    <a:pt x="6423348" y="1302110"/>
                    <a:pt x="6459067" y="1317059"/>
                    <a:pt x="6509421" y="1317059"/>
                  </a:cubicBezTo>
                  <a:cubicBezTo>
                    <a:pt x="6545298" y="1317059"/>
                    <a:pt x="6584007" y="1305415"/>
                    <a:pt x="6625549" y="1282126"/>
                  </a:cubicBezTo>
                  <a:lnTo>
                    <a:pt x="6625549" y="1363321"/>
                  </a:lnTo>
                  <a:cubicBezTo>
                    <a:pt x="6580231" y="1384721"/>
                    <a:pt x="6537745" y="1395422"/>
                    <a:pt x="6498091" y="1395422"/>
                  </a:cubicBezTo>
                  <a:cubicBezTo>
                    <a:pt x="6355213" y="1395422"/>
                    <a:pt x="6283775" y="1309821"/>
                    <a:pt x="6283775" y="1138619"/>
                  </a:cubicBezTo>
                  <a:lnTo>
                    <a:pt x="6283775" y="489058"/>
                  </a:lnTo>
                  <a:lnTo>
                    <a:pt x="6110055" y="489058"/>
                  </a:lnTo>
                  <a:lnTo>
                    <a:pt x="6110055" y="409752"/>
                  </a:lnTo>
                  <a:lnTo>
                    <a:pt x="6283775" y="409752"/>
                  </a:lnTo>
                  <a:lnTo>
                    <a:pt x="6283775" y="158613"/>
                  </a:lnTo>
                  <a:cubicBezTo>
                    <a:pt x="6297622" y="153578"/>
                    <a:pt x="6312098" y="148543"/>
                    <a:pt x="6327205" y="143507"/>
                  </a:cubicBezTo>
                  <a:cubicBezTo>
                    <a:pt x="6342311" y="139102"/>
                    <a:pt x="6356787" y="134381"/>
                    <a:pt x="6370634" y="129345"/>
                  </a:cubicBezTo>
                  <a:close/>
                  <a:moveTo>
                    <a:pt x="672220" y="0"/>
                  </a:moveTo>
                  <a:cubicBezTo>
                    <a:pt x="776074" y="0"/>
                    <a:pt x="875522" y="16679"/>
                    <a:pt x="970564" y="50039"/>
                  </a:cubicBezTo>
                  <a:lnTo>
                    <a:pt x="970564" y="149172"/>
                  </a:lnTo>
                  <a:cubicBezTo>
                    <a:pt x="875522" y="106372"/>
                    <a:pt x="775444" y="84971"/>
                    <a:pt x="670332" y="84971"/>
                  </a:cubicBezTo>
                  <a:cubicBezTo>
                    <a:pt x="500388" y="84971"/>
                    <a:pt x="362231" y="142563"/>
                    <a:pt x="255859" y="257747"/>
                  </a:cubicBezTo>
                  <a:cubicBezTo>
                    <a:pt x="149487" y="372931"/>
                    <a:pt x="96301" y="526194"/>
                    <a:pt x="96301" y="717537"/>
                  </a:cubicBezTo>
                  <a:cubicBezTo>
                    <a:pt x="96301" y="901957"/>
                    <a:pt x="147127" y="1047510"/>
                    <a:pt x="248778" y="1154197"/>
                  </a:cubicBezTo>
                  <a:cubicBezTo>
                    <a:pt x="350429" y="1260883"/>
                    <a:pt x="479303" y="1314227"/>
                    <a:pt x="635399" y="1314227"/>
                  </a:cubicBezTo>
                  <a:cubicBezTo>
                    <a:pt x="760024" y="1314227"/>
                    <a:pt x="871746" y="1289994"/>
                    <a:pt x="970564" y="1241529"/>
                  </a:cubicBezTo>
                  <a:lnTo>
                    <a:pt x="970564" y="1332165"/>
                  </a:lnTo>
                  <a:cubicBezTo>
                    <a:pt x="861045" y="1377483"/>
                    <a:pt x="746806" y="1400142"/>
                    <a:pt x="627846" y="1400142"/>
                  </a:cubicBezTo>
                  <a:cubicBezTo>
                    <a:pt x="442797" y="1400142"/>
                    <a:pt x="291893" y="1337987"/>
                    <a:pt x="175136" y="1213677"/>
                  </a:cubicBezTo>
                  <a:cubicBezTo>
                    <a:pt x="58379" y="1089367"/>
                    <a:pt x="0" y="927134"/>
                    <a:pt x="0" y="726979"/>
                  </a:cubicBezTo>
                  <a:cubicBezTo>
                    <a:pt x="0" y="507311"/>
                    <a:pt x="63257" y="331232"/>
                    <a:pt x="189770" y="198739"/>
                  </a:cubicBezTo>
                  <a:cubicBezTo>
                    <a:pt x="316283" y="66246"/>
                    <a:pt x="477100" y="0"/>
                    <a:pt x="672220" y="0"/>
                  </a:cubicBezTo>
                  <a:close/>
                </a:path>
              </a:pathLst>
            </a:cu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63" r:id="rId8"/>
    <p:sldLayoutId id="2147483660" r:id="rId9"/>
    <p:sldLayoutId id="2147483655" r:id="rId10"/>
    <p:sldLayoutId id="2147483662" r:id="rId11"/>
    <p:sldLayoutId id="2147483656" r:id="rId12"/>
    <p:sldLayoutId id="2147483657"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755022054"/>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2017718" y="7481156"/>
            <a:ext cx="491358" cy="365125"/>
          </a:xfrm>
          <a:prstGeom prst="rect">
            <a:avLst/>
          </a:prstGeom>
        </p:spPr>
        <p:txBody>
          <a:bodyPr vert="horz" lIns="93206" tIns="46602" rIns="93206" bIns="46602" rtlCol="0" anchor="ctr"/>
          <a:lstStyle>
            <a:lvl1pPr algn="r">
              <a:defRPr sz="1176">
                <a:solidFill>
                  <a:schemeClr val="accent2"/>
                </a:solidFill>
              </a:defRPr>
            </a:lvl1pPr>
          </a:lstStyle>
          <a:p>
            <a:pPr defTabSz="913831"/>
            <a:fld id="{4CED8391-71CF-4FD3-A093-40D26DE2D47C}" type="slidenum">
              <a:rPr lang="en-US" smtClean="0">
                <a:solidFill>
                  <a:srgbClr val="00188F"/>
                </a:solidFill>
              </a:rPr>
              <a:pPr defTabSz="913831"/>
              <a:t>‹#›</a:t>
            </a:fld>
            <a:endParaRPr lang="en-US">
              <a:solidFill>
                <a:srgbClr val="00188F"/>
              </a:solidFill>
            </a:endParaRPr>
          </a:p>
        </p:txBody>
      </p:sp>
      <p:sp>
        <p:nvSpPr>
          <p:cNvPr id="6" name="Title Placeholder 5"/>
          <p:cNvSpPr>
            <a:spLocks noGrp="1"/>
          </p:cNvSpPr>
          <p:nvPr>
            <p:ph type="title"/>
          </p:nvPr>
        </p:nvSpPr>
        <p:spPr>
          <a:xfrm>
            <a:off x="384816" y="228608"/>
            <a:ext cx="11211934" cy="553998"/>
          </a:xfrm>
          <a:prstGeom prst="rect">
            <a:avLst/>
          </a:prstGeom>
        </p:spPr>
        <p:txBody>
          <a:bodyPr vert="horz" wrap="square" lIns="149129" tIns="0" rIns="149129" bIns="0" rtlCol="0" anchor="t">
            <a:spAutoFit/>
          </a:bodyPr>
          <a:lstStyle/>
          <a:p>
            <a:r>
              <a:rPr lang="en-US" smtClean="0"/>
              <a:t>Click to edit Master title style</a:t>
            </a:r>
            <a:endParaRPr lang="en-US" dirty="0"/>
          </a:p>
        </p:txBody>
      </p:sp>
      <p:sp>
        <p:nvSpPr>
          <p:cNvPr id="8" name="Text Placeholder 7"/>
          <p:cNvSpPr>
            <a:spLocks noGrp="1"/>
          </p:cNvSpPr>
          <p:nvPr>
            <p:ph type="body" idx="1"/>
          </p:nvPr>
        </p:nvSpPr>
        <p:spPr>
          <a:xfrm>
            <a:off x="384816" y="1181100"/>
            <a:ext cx="11211934" cy="1770228"/>
          </a:xfrm>
          <a:prstGeom prst="rect">
            <a:avLst/>
          </a:prstGeom>
        </p:spPr>
        <p:txBody>
          <a:bodyPr vert="horz" wrap="square" lIns="149129" tIns="46602" rIns="149129" bIns="46602"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73731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transition>
    <p:fade/>
  </p:transition>
  <p:timing>
    <p:tnLst>
      <p:par>
        <p:cTn id="1" dur="indefinite" restart="never" nodeType="tmRoot"/>
      </p:par>
    </p:tnLst>
  </p:timing>
  <p:txStyles>
    <p:titleStyle>
      <a:lvl1pPr algn="l" defTabSz="685517" rtl="0" eaLnBrk="1" latinLnBrk="0" hangingPunct="1">
        <a:lnSpc>
          <a:spcPct val="90000"/>
        </a:lnSpc>
        <a:spcBef>
          <a:spcPct val="0"/>
        </a:spcBef>
        <a:buNone/>
        <a:defRPr lang="en-US" sz="4019"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5517" rtl="0" eaLnBrk="1" latinLnBrk="0" hangingPunct="1">
        <a:lnSpc>
          <a:spcPct val="90000"/>
        </a:lnSpc>
        <a:spcBef>
          <a:spcPts val="1800"/>
        </a:spcBef>
        <a:spcAft>
          <a:spcPts val="600"/>
        </a:spcAft>
        <a:buSzPct val="90000"/>
        <a:buFont typeface="Wingdings" pitchFamily="2" charset="2"/>
        <a:buNone/>
        <a:defRPr sz="3235" kern="4000" spc="-100" baseline="0">
          <a:solidFill>
            <a:schemeClr val="accent1"/>
          </a:solidFill>
          <a:latin typeface="+mj-lt"/>
          <a:ea typeface="+mn-ea"/>
          <a:cs typeface="+mn-cs"/>
        </a:defRPr>
      </a:lvl1pPr>
      <a:lvl2pPr marL="0" indent="0" algn="l" defTabSz="685517" rtl="0" eaLnBrk="1" latinLnBrk="0" hangingPunct="1">
        <a:lnSpc>
          <a:spcPct val="90000"/>
        </a:lnSpc>
        <a:spcBef>
          <a:spcPts val="0"/>
        </a:spcBef>
        <a:spcAft>
          <a:spcPts val="600"/>
        </a:spcAft>
        <a:buSzPct val="90000"/>
        <a:buFont typeface="Arial" pitchFamily="34" charset="0"/>
        <a:buNone/>
        <a:tabLst>
          <a:tab pos="472502" algn="l"/>
        </a:tabLst>
        <a:defRPr sz="1961"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5517" rtl="0" eaLnBrk="1" latinLnBrk="0" hangingPunct="1">
        <a:lnSpc>
          <a:spcPct val="90000"/>
        </a:lnSpc>
        <a:spcBef>
          <a:spcPts val="0"/>
        </a:spcBef>
        <a:spcAft>
          <a:spcPts val="600"/>
        </a:spcAft>
        <a:buSzPct val="90000"/>
        <a:buFont typeface="Arial" pitchFamily="34" charset="0"/>
        <a:buNone/>
        <a:defRPr sz="1765"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5517" rtl="0" eaLnBrk="1" latinLnBrk="0" hangingPunct="1">
        <a:lnSpc>
          <a:spcPct val="90000"/>
        </a:lnSpc>
        <a:spcBef>
          <a:spcPts val="0"/>
        </a:spcBef>
        <a:spcAft>
          <a:spcPts val="600"/>
        </a:spcAft>
        <a:buSzPct val="90000"/>
        <a:buFont typeface="Arial" pitchFamily="34" charset="0"/>
        <a:buNone/>
        <a:tabLst>
          <a:tab pos="685540" algn="l"/>
        </a:tabLst>
        <a:defRPr sz="1372"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5517" rtl="0" eaLnBrk="1" latinLnBrk="0" hangingPunct="1">
        <a:lnSpc>
          <a:spcPct val="90000"/>
        </a:lnSpc>
        <a:spcBef>
          <a:spcPts val="0"/>
        </a:spcBef>
        <a:spcAft>
          <a:spcPts val="600"/>
        </a:spcAft>
        <a:buSzPct val="90000"/>
        <a:buFont typeface="Arial" pitchFamily="34" charset="0"/>
        <a:buNone/>
        <a:defRPr sz="1372"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66"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922"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683"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440" indent="-171378" algn="l" defTabSz="685517"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517" rtl="0" eaLnBrk="1" latinLnBrk="0" hangingPunct="1">
        <a:defRPr sz="1372" kern="1200">
          <a:solidFill>
            <a:schemeClr val="tx1"/>
          </a:solidFill>
          <a:latin typeface="+mn-lt"/>
          <a:ea typeface="+mn-ea"/>
          <a:cs typeface="+mn-cs"/>
        </a:defRPr>
      </a:lvl1pPr>
      <a:lvl2pPr marL="342757" algn="l" defTabSz="685517" rtl="0" eaLnBrk="1" latinLnBrk="0" hangingPunct="1">
        <a:defRPr sz="1372" kern="1200">
          <a:solidFill>
            <a:schemeClr val="tx1"/>
          </a:solidFill>
          <a:latin typeface="+mn-lt"/>
          <a:ea typeface="+mn-ea"/>
          <a:cs typeface="+mn-cs"/>
        </a:defRPr>
      </a:lvl2pPr>
      <a:lvl3pPr marL="685517" algn="l" defTabSz="685517" rtl="0" eaLnBrk="1" latinLnBrk="0" hangingPunct="1">
        <a:defRPr sz="1372" kern="1200">
          <a:solidFill>
            <a:schemeClr val="tx1"/>
          </a:solidFill>
          <a:latin typeface="+mn-lt"/>
          <a:ea typeface="+mn-ea"/>
          <a:cs typeface="+mn-cs"/>
        </a:defRPr>
      </a:lvl3pPr>
      <a:lvl4pPr marL="1028270" algn="l" defTabSz="685517" rtl="0" eaLnBrk="1" latinLnBrk="0" hangingPunct="1">
        <a:defRPr sz="1372" kern="1200">
          <a:solidFill>
            <a:schemeClr val="tx1"/>
          </a:solidFill>
          <a:latin typeface="+mn-lt"/>
          <a:ea typeface="+mn-ea"/>
          <a:cs typeface="+mn-cs"/>
        </a:defRPr>
      </a:lvl4pPr>
      <a:lvl5pPr marL="1371030" algn="l" defTabSz="685517" rtl="0" eaLnBrk="1" latinLnBrk="0" hangingPunct="1">
        <a:defRPr sz="1372" kern="1200">
          <a:solidFill>
            <a:schemeClr val="tx1"/>
          </a:solidFill>
          <a:latin typeface="+mn-lt"/>
          <a:ea typeface="+mn-ea"/>
          <a:cs typeface="+mn-cs"/>
        </a:defRPr>
      </a:lvl5pPr>
      <a:lvl6pPr marL="1713787" algn="l" defTabSz="685517" rtl="0" eaLnBrk="1" latinLnBrk="0" hangingPunct="1">
        <a:defRPr sz="1372" kern="1200">
          <a:solidFill>
            <a:schemeClr val="tx1"/>
          </a:solidFill>
          <a:latin typeface="+mn-lt"/>
          <a:ea typeface="+mn-ea"/>
          <a:cs typeface="+mn-cs"/>
        </a:defRPr>
      </a:lvl6pPr>
      <a:lvl7pPr marL="2056546" algn="l" defTabSz="685517" rtl="0" eaLnBrk="1" latinLnBrk="0" hangingPunct="1">
        <a:defRPr sz="1372" kern="1200">
          <a:solidFill>
            <a:schemeClr val="tx1"/>
          </a:solidFill>
          <a:latin typeface="+mn-lt"/>
          <a:ea typeface="+mn-ea"/>
          <a:cs typeface="+mn-cs"/>
        </a:defRPr>
      </a:lvl7pPr>
      <a:lvl8pPr marL="2399301" algn="l" defTabSz="685517" rtl="0" eaLnBrk="1" latinLnBrk="0" hangingPunct="1">
        <a:defRPr sz="1372" kern="1200">
          <a:solidFill>
            <a:schemeClr val="tx1"/>
          </a:solidFill>
          <a:latin typeface="+mn-lt"/>
          <a:ea typeface="+mn-ea"/>
          <a:cs typeface="+mn-cs"/>
        </a:defRPr>
      </a:lvl8pPr>
      <a:lvl9pPr marL="2742060" algn="l" defTabSz="685517" rtl="0" eaLnBrk="1" latinLnBrk="0" hangingPunct="1">
        <a:defRPr sz="137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26B43"/>
          </p15:clr>
        </p15:guide>
        <p15:guide id="2" pos="336">
          <p15:clr>
            <a:srgbClr val="F26B43"/>
          </p15:clr>
        </p15:guide>
        <p15:guide id="3" orient="horz" pos="744">
          <p15:clr>
            <a:srgbClr val="F26B43"/>
          </p15:clr>
        </p15:guide>
        <p15:guide id="4" pos="240">
          <p15:clr>
            <a:srgbClr val="F26B43"/>
          </p15:clr>
        </p15:guide>
        <p15:guide id="5" orient="horz" pos="742">
          <p15:clr>
            <a:srgbClr val="F26B43"/>
          </p15:clr>
        </p15:guide>
        <p15:guide id="6"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71" y="228601"/>
            <a:ext cx="11137694"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31952" y="1371600"/>
            <a:ext cx="11137693" cy="143475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11501658" y="6492876"/>
            <a:ext cx="683172" cy="365125"/>
          </a:xfrm>
          <a:prstGeom prst="rect">
            <a:avLst/>
          </a:prstGeom>
        </p:spPr>
        <p:txBody>
          <a:bodyPr vert="horz" wrap="none" lIns="91440" tIns="45720" rIns="91440" bIns="45720" rtlCol="0" anchor="ctr"/>
          <a:lstStyle>
            <a:lvl1pPr algn="r">
              <a:defRPr sz="1200">
                <a:solidFill>
                  <a:schemeClr val="accent2"/>
                </a:solidFill>
              </a:defRPr>
            </a:lvl1pPr>
          </a:lstStyle>
          <a:p>
            <a:r>
              <a:rPr lang="en-US" dirty="0" smtClean="0">
                <a:solidFill>
                  <a:srgbClr val="00188F"/>
                </a:solidFill>
              </a:rPr>
              <a:t>|  </a:t>
            </a:r>
            <a:fld id="{4CED8391-71CF-4FD3-A093-40D26DE2D47C}" type="slidenum">
              <a:rPr lang="en-US" smtClean="0">
                <a:solidFill>
                  <a:srgbClr val="00188F"/>
                </a:solidFill>
              </a:rPr>
              <a:pPr/>
              <a:t>‹#›</a:t>
            </a:fld>
            <a:endParaRPr lang="en-US" dirty="0">
              <a:solidFill>
                <a:srgbClr val="00188F"/>
              </a:solidFill>
            </a:endParaRPr>
          </a:p>
        </p:txBody>
      </p:sp>
    </p:spTree>
    <p:extLst>
      <p:ext uri="{BB962C8B-B14F-4D97-AF65-F5344CB8AC3E}">
        <p14:creationId xmlns:p14="http://schemas.microsoft.com/office/powerpoint/2010/main" val="26930094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Lst>
  <p:transition>
    <p:fade/>
  </p:transition>
  <p:timing>
    <p:tnLst>
      <p:par>
        <p:cTn id="1" dur="indefinite" restart="never" nodeType="tmRoot"/>
      </p:par>
    </p:tnLst>
  </p:timing>
  <p:txStyles>
    <p:titleStyle>
      <a:lvl1pPr algn="l" defTabSz="686047" rtl="0" eaLnBrk="1" latinLnBrk="0" hangingPunct="1">
        <a:lnSpc>
          <a:spcPct val="90000"/>
        </a:lnSpc>
        <a:spcBef>
          <a:spcPct val="0"/>
        </a:spcBef>
        <a:buNone/>
        <a:defRPr lang="en-US" sz="40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6047" rtl="0" eaLnBrk="1" latinLnBrk="0" hangingPunct="1">
        <a:lnSpc>
          <a:spcPct val="90000"/>
        </a:lnSpc>
        <a:spcBef>
          <a:spcPts val="1800"/>
        </a:spcBef>
        <a:buSzPct val="90000"/>
        <a:buFont typeface="Wingdings" pitchFamily="2" charset="2"/>
        <a:buNone/>
        <a:defRPr sz="3200" kern="4000" spc="-100" baseline="0">
          <a:gradFill>
            <a:gsLst>
              <a:gs pos="0">
                <a:schemeClr val="accent2"/>
              </a:gs>
              <a:gs pos="100000">
                <a:schemeClr val="accent2"/>
              </a:gs>
            </a:gsLst>
            <a:lin ang="5400000" scaled="0"/>
          </a:gradFill>
          <a:latin typeface="+mj-lt"/>
          <a:ea typeface="+mn-ea"/>
          <a:cs typeface="+mn-cs"/>
        </a:defRPr>
      </a:lvl1pPr>
      <a:lvl2pPr marL="0" indent="0" algn="l" defTabSz="686047" rtl="0" eaLnBrk="1" latinLnBrk="0" hangingPunct="1">
        <a:lnSpc>
          <a:spcPct val="90000"/>
        </a:lnSpc>
        <a:spcBef>
          <a:spcPts val="100"/>
        </a:spcBef>
        <a:spcAft>
          <a:spcPts val="600"/>
        </a:spcAft>
        <a:buSzPct val="90000"/>
        <a:buFont typeface="Arial" pitchFamily="34" charset="0"/>
        <a:buNone/>
        <a:tabLst>
          <a:tab pos="472868" algn="l"/>
        </a:tabLst>
        <a:defRPr sz="18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6047" rtl="0" eaLnBrk="1" latinLnBrk="0" hangingPunct="1">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600"/>
        </a:spcAft>
        <a:buSzPct val="90000"/>
        <a:buFont typeface="Arial" pitchFamily="34" charset="0"/>
        <a:buNone/>
        <a:tabLst>
          <a:tab pos="686074" algn="l"/>
        </a:tabLst>
        <a:defRPr sz="11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600"/>
        </a:spcAft>
        <a:buSzPct val="90000"/>
        <a:buFont typeface="Arial" pitchFamily="34" charset="0"/>
        <a:buNone/>
        <a:defRPr sz="11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1524874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9.emf"/><Relationship Id="rId2" Type="http://schemas.openxmlformats.org/officeDocument/2006/relationships/tags" Target="../tags/tag2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49.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8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49.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04.xml"/></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10.xml"/><Relationship Id="rId1" Type="http://schemas.openxmlformats.org/officeDocument/2006/relationships/slideLayout" Target="../slideLayouts/slideLayout104.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04.xml"/><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5.xml"/><Relationship Id="rId1" Type="http://schemas.openxmlformats.org/officeDocument/2006/relationships/slideLayout" Target="../slideLayouts/slideLayout104.xml"/><Relationship Id="rId4" Type="http://schemas.openxmlformats.org/officeDocument/2006/relationships/image" Target="../media/image74.emf"/></Relationships>
</file>

<file path=ppt/slides/_rels/slide2.xml.rels><?xml version="1.0" encoding="UTF-8" standalone="yes"?>
<Relationships xmlns="http://schemas.openxmlformats.org/package/2006/relationships"><Relationship Id="rId2" Type="http://schemas.openxmlformats.org/officeDocument/2006/relationships/hyperlink" Target="http://aka.ms/iotcampl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5.xml"/><Relationship Id="rId7"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1.xml"/><Relationship Id="rId7"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28.png"/><Relationship Id="rId3" Type="http://schemas.openxmlformats.org/officeDocument/2006/relationships/tags" Target="../tags/tag17.xml"/><Relationship Id="rId7" Type="http://schemas.openxmlformats.org/officeDocument/2006/relationships/slideLayout" Target="../slideLayouts/slideLayout7.xml"/><Relationship Id="rId12" Type="http://schemas.openxmlformats.org/officeDocument/2006/relationships/image" Target="../media/image27.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26.png"/><Relationship Id="rId5" Type="http://schemas.openxmlformats.org/officeDocument/2006/relationships/tags" Target="../tags/tag19.xml"/><Relationship Id="rId10" Type="http://schemas.openxmlformats.org/officeDocument/2006/relationships/image" Target="../media/image25.png"/><Relationship Id="rId4" Type="http://schemas.openxmlformats.org/officeDocument/2006/relationships/tags" Target="../tags/tag18.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emf"/><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emf"/><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emf"/><Relationship Id="rId14" Type="http://schemas.openxmlformats.org/officeDocument/2006/relationships/image" Target="../media/image40.emf"/><Relationship Id="rId22"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IoT Camp </a:t>
            </a:r>
            <a:br>
              <a:rPr lang="en-US" dirty="0" smtClean="0"/>
            </a:br>
            <a:r>
              <a:rPr lang="en-US" dirty="0" smtClean="0"/>
              <a:t>San Jose</a:t>
            </a:r>
            <a:endParaRPr lang="en-US" dirty="0"/>
          </a:p>
        </p:txBody>
      </p:sp>
      <p:sp>
        <p:nvSpPr>
          <p:cNvPr id="3" name="Subtitle 2"/>
          <p:cNvSpPr>
            <a:spLocks noGrp="1"/>
          </p:cNvSpPr>
          <p:nvPr>
            <p:ph type="subTitle" idx="1"/>
          </p:nvPr>
        </p:nvSpPr>
        <p:spPr/>
        <p:txBody>
          <a:bodyPr/>
          <a:lstStyle/>
          <a:p>
            <a:r>
              <a:rPr lang="en-US" dirty="0" smtClean="0"/>
              <a:t>Connect the Dots Deck Template</a:t>
            </a:r>
            <a:endParaRPr lang="en-US" dirty="0"/>
          </a:p>
        </p:txBody>
      </p:sp>
    </p:spTree>
    <p:extLst>
      <p:ext uri="{BB962C8B-B14F-4D97-AF65-F5344CB8AC3E}">
        <p14:creationId xmlns:p14="http://schemas.microsoft.com/office/powerpoint/2010/main" val="3199840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39"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5" name="icon  BINARY"/>
          <p:cNvSpPr>
            <a:spLocks noChangeAspect="1" noEditPoints="1"/>
          </p:cNvSpPr>
          <p:nvPr/>
        </p:nvSpPr>
        <p:spPr bwMode="auto">
          <a:xfrm>
            <a:off x="10341640"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551" tIns="44774" rIns="89551" bIns="44774" numCol="1" anchor="t" anchorCtr="0" compatLnSpc="1">
            <a:prstTxWarp prst="textNoShape">
              <a:avLst/>
            </a:prstTxWarp>
          </a:bodyPr>
          <a:lstStyle/>
          <a:p>
            <a:pPr defTabSz="913303"/>
            <a:endParaRPr lang="en-US" sz="1765" dirty="0">
              <a:solidFill>
                <a:srgbClr val="000000"/>
              </a:solidFill>
            </a:endParaRPr>
          </a:p>
        </p:txBody>
      </p:sp>
      <p:grpSp>
        <p:nvGrpSpPr>
          <p:cNvPr id="72" name="Group 71"/>
          <p:cNvGrpSpPr/>
          <p:nvPr/>
        </p:nvGrpSpPr>
        <p:grpSpPr>
          <a:xfrm>
            <a:off x="10101900" y="4541552"/>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aphicFrame>
        <p:nvGraphicFramePr>
          <p:cNvPr id="3" name="Object 2" hidden="1"/>
          <p:cNvGraphicFramePr>
            <a:graphicFrameLocks noChangeAspect="1"/>
          </p:cNvGraphicFramePr>
          <p:nvPr>
            <p:custDataLst>
              <p:tags r:id="rId2"/>
            </p:custDataLst>
            <p:extLst/>
          </p:nvPr>
        </p:nvGraphicFramePr>
        <p:xfrm>
          <a:off x="4158" y="3504"/>
          <a:ext cx="1556" cy="1556"/>
        </p:xfrm>
        <a:graphic>
          <a:graphicData uri="http://schemas.openxmlformats.org/presentationml/2006/ole">
            <mc:AlternateContent xmlns:mc="http://schemas.openxmlformats.org/markup-compatibility/2006">
              <mc:Choice xmlns:v="urn:schemas-microsoft-com:vml" Requires="v">
                <p:oleObj spid="_x0000_s307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4158" y="3504"/>
                        <a:ext cx="1556" cy="1556"/>
                      </a:xfrm>
                      <a:prstGeom prst="rect">
                        <a:avLst/>
                      </a:prstGeom>
                    </p:spPr>
                  </p:pic>
                </p:oleObj>
              </mc:Fallback>
            </mc:AlternateContent>
          </a:graphicData>
        </a:graphic>
      </p:graphicFrame>
      <p:sp>
        <p:nvSpPr>
          <p:cNvPr id="2" name="Title 1"/>
          <p:cNvSpPr>
            <a:spLocks noGrp="1"/>
          </p:cNvSpPr>
          <p:nvPr>
            <p:ph type="title"/>
          </p:nvPr>
        </p:nvSpPr>
        <p:spPr>
          <a:xfrm>
            <a:off x="384817" y="229056"/>
            <a:ext cx="11211934" cy="595464"/>
          </a:xfrm>
        </p:spPr>
        <p:txBody>
          <a:bodyPr/>
          <a:lstStyle/>
          <a:p>
            <a:r>
              <a:rPr lang="en-US" sz="4313" dirty="0"/>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70" name="Group 69"/>
          <p:cNvGrpSpPr>
            <a:grpSpLocks noChangeAspect="1"/>
          </p:cNvGrpSpPr>
          <p:nvPr/>
        </p:nvGrpSpPr>
        <p:grpSpPr>
          <a:xfrm>
            <a:off x="9364586" y="4638555"/>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479"/>
              <a:endParaRPr lang="en-IN" sz="1765">
                <a:solidFill>
                  <a:prstClr val="black"/>
                </a:solidFill>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69" name="Group 68"/>
          <p:cNvGrpSpPr/>
          <p:nvPr/>
        </p:nvGrpSpPr>
        <p:grpSpPr>
          <a:xfrm>
            <a:off x="8749377" y="4833688"/>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7" name="Rectangle 166"/>
          <p:cNvSpPr/>
          <p:nvPr/>
        </p:nvSpPr>
        <p:spPr bwMode="auto">
          <a:xfrm>
            <a:off x="351178" y="1406424"/>
            <a:ext cx="7058193" cy="462529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05" tIns="179105" rIns="179105" bIns="179105"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defTabSz="646093" fontAlgn="base">
              <a:lnSpc>
                <a:spcPct val="90000"/>
              </a:lnSpc>
              <a:spcBef>
                <a:spcPct val="0"/>
              </a:spcBef>
              <a:spcAft>
                <a:spcPts val="1730"/>
              </a:spcAft>
            </a:pPr>
            <a:r>
              <a:rPr lang="en-US" sz="3529" dirty="0">
                <a:solidFill>
                  <a:prstClr val="white"/>
                </a:solidFill>
                <a:latin typeface="Segoe UI Light"/>
              </a:rPr>
              <a:t>The Internet of Things </a:t>
            </a:r>
            <a:r>
              <a:rPr lang="en-US" sz="3529" dirty="0">
                <a:solidFill>
                  <a:prstClr val="white"/>
                </a:solidFill>
                <a:latin typeface="Segoe UI Light"/>
                <a:cs typeface="Segoe UI Semibold" panose="020B0702040204020203" pitchFamily="34" charset="0"/>
              </a:rPr>
              <a:t>starts </a:t>
            </a:r>
            <a:br>
              <a:rPr lang="en-US" sz="3529" dirty="0">
                <a:solidFill>
                  <a:prstClr val="white"/>
                </a:solidFill>
                <a:latin typeface="Segoe UI Light"/>
                <a:cs typeface="Segoe UI Semibold" panose="020B0702040204020203" pitchFamily="34" charset="0"/>
              </a:rPr>
            </a:br>
            <a:r>
              <a:rPr lang="en-US" sz="3529" dirty="0">
                <a:solidFill>
                  <a:prstClr val="white"/>
                </a:solidFill>
                <a:latin typeface="Segoe UI Light"/>
                <a:cs typeface="Segoe UI Semibold" panose="020B0702040204020203" pitchFamily="34" charset="0"/>
              </a:rPr>
              <a:t>with </a:t>
            </a:r>
            <a:r>
              <a:rPr lang="en-US" sz="3529" u="sng" dirty="0">
                <a:solidFill>
                  <a:prstClr val="white"/>
                </a:solidFill>
                <a:latin typeface="Segoe UI Light"/>
                <a:cs typeface="Segoe UI Semibold" panose="020B0702040204020203" pitchFamily="34" charset="0"/>
              </a:rPr>
              <a:t>your</a:t>
            </a:r>
            <a:r>
              <a:rPr lang="en-US" sz="3529" dirty="0">
                <a:solidFill>
                  <a:prstClr val="white"/>
                </a:solidFill>
                <a:latin typeface="Segoe UI Light"/>
                <a:cs typeface="Segoe UI Semibold" panose="020B0702040204020203" pitchFamily="34" charset="0"/>
              </a:rPr>
              <a:t> things.</a:t>
            </a:r>
          </a:p>
          <a:p>
            <a:pPr marL="793122" lvl="2" indent="-336145" defTabSz="878676" fontAlgn="base">
              <a:lnSpc>
                <a:spcPct val="90000"/>
              </a:lnSpc>
              <a:spcAft>
                <a:spcPts val="1176"/>
              </a:spcAft>
              <a:buFont typeface="Arial" panose="020B0604020202020204" pitchFamily="34" charset="0"/>
              <a:buChar char="•"/>
            </a:pPr>
            <a:r>
              <a:rPr lang="en-US" sz="1961" dirty="0">
                <a:solidFill>
                  <a:prstClr val="white"/>
                </a:solidFill>
                <a:latin typeface="Segoe UI Light"/>
              </a:rPr>
              <a:t>Build on the infrastructure </a:t>
            </a:r>
            <a:br>
              <a:rPr lang="en-US" sz="1961" dirty="0">
                <a:solidFill>
                  <a:prstClr val="white"/>
                </a:solidFill>
                <a:latin typeface="Segoe UI Light"/>
              </a:rPr>
            </a:br>
            <a:r>
              <a:rPr lang="en-US" sz="1961" dirty="0">
                <a:solidFill>
                  <a:prstClr val="white"/>
                </a:solidFill>
                <a:latin typeface="Segoe UI Light"/>
              </a:rPr>
              <a:t>you already have</a:t>
            </a:r>
          </a:p>
          <a:p>
            <a:pPr marL="793122" lvl="2" indent="-336145" defTabSz="878676" fontAlgn="base">
              <a:lnSpc>
                <a:spcPct val="90000"/>
              </a:lnSpc>
              <a:spcBef>
                <a:spcPts val="192"/>
              </a:spcBef>
              <a:spcAft>
                <a:spcPts val="1176"/>
              </a:spcAft>
              <a:buFont typeface="Arial" panose="020B0604020202020204" pitchFamily="34" charset="0"/>
              <a:buChar char="•"/>
            </a:pPr>
            <a:r>
              <a:rPr lang="en-US" sz="1961" dirty="0">
                <a:solidFill>
                  <a:prstClr val="white"/>
                </a:solidFill>
                <a:latin typeface="Segoe UI Light"/>
              </a:rPr>
              <a:t>Add more devices to </a:t>
            </a:r>
            <a:br>
              <a:rPr lang="en-US" sz="1961" dirty="0">
                <a:solidFill>
                  <a:prstClr val="white"/>
                </a:solidFill>
                <a:latin typeface="Segoe UI Light"/>
              </a:rPr>
            </a:br>
            <a:r>
              <a:rPr lang="en-US" sz="1961" dirty="0">
                <a:solidFill>
                  <a:prstClr val="white"/>
                </a:solidFill>
                <a:latin typeface="Segoe UI Light"/>
              </a:rPr>
              <a:t>the ones you already own</a:t>
            </a:r>
          </a:p>
          <a:p>
            <a:pPr marL="793122" lvl="2" indent="-336145" defTabSz="878676" fontAlgn="base">
              <a:lnSpc>
                <a:spcPct val="90000"/>
              </a:lnSpc>
              <a:spcBef>
                <a:spcPts val="192"/>
              </a:spcBef>
              <a:spcAft>
                <a:spcPts val="1176"/>
              </a:spcAft>
              <a:buFont typeface="Arial" panose="020B0604020202020204" pitchFamily="34" charset="0"/>
              <a:buChar char="•"/>
            </a:pPr>
            <a:r>
              <a:rPr lang="en-US" sz="1961" dirty="0">
                <a:solidFill>
                  <a:prstClr val="white"/>
                </a:solidFill>
                <a:latin typeface="Segoe UI Light"/>
              </a:rPr>
              <a:t>Get more from the data </a:t>
            </a:r>
            <a:br>
              <a:rPr lang="en-US" sz="1961" dirty="0">
                <a:solidFill>
                  <a:prstClr val="white"/>
                </a:solidFill>
                <a:latin typeface="Segoe UI Light"/>
              </a:rPr>
            </a:br>
            <a:r>
              <a:rPr lang="en-US" sz="1961" dirty="0">
                <a:solidFill>
                  <a:prstClr val="white"/>
                </a:solidFill>
                <a:latin typeface="Segoe UI Light"/>
              </a:rPr>
              <a:t>that already exists </a:t>
            </a:r>
          </a:p>
          <a:p>
            <a:pPr defTabSz="878676">
              <a:lnSpc>
                <a:spcPct val="90000"/>
              </a:lnSpc>
              <a:spcBef>
                <a:spcPts val="1730"/>
              </a:spcBef>
              <a:spcAft>
                <a:spcPts val="1176"/>
              </a:spcAft>
            </a:pPr>
            <a:r>
              <a:rPr lang="en-US" sz="1961" dirty="0">
                <a:solidFill>
                  <a:prstClr val="white"/>
                </a:solidFill>
                <a:latin typeface="Segoe UI Light"/>
              </a:rPr>
              <a:t>Stop just running your business. Start making it thrive. Start realizing the potential of the </a:t>
            </a:r>
            <a:r>
              <a:rPr lang="en-US" sz="1961" dirty="0">
                <a:solidFill>
                  <a:prstClr val="white"/>
                </a:solidFill>
                <a:effectLst>
                  <a:glow rad="25400">
                    <a:srgbClr val="F8F8F8">
                      <a:alpha val="30000"/>
                    </a:srgbClr>
                  </a:glow>
                </a:effectLst>
                <a:latin typeface="Segoe UI Light"/>
                <a:cs typeface="Segoe UI Light" panose="020B0502040204020203" pitchFamily="34" charset="0"/>
              </a:rPr>
              <a:t>Internet </a:t>
            </a:r>
            <a:r>
              <a:rPr lang="en-US" sz="1961" dirty="0" smtClean="0">
                <a:solidFill>
                  <a:prstClr val="white"/>
                </a:solidFill>
                <a:effectLst>
                  <a:glow rad="25400">
                    <a:srgbClr val="F8F8F8">
                      <a:alpha val="30000"/>
                    </a:srgbClr>
                  </a:glow>
                </a:effectLst>
                <a:latin typeface="Segoe UI Light"/>
                <a:cs typeface="Segoe UI Light" panose="020B0502040204020203" pitchFamily="34" charset="0"/>
              </a:rPr>
              <a:t>of </a:t>
            </a:r>
            <a:r>
              <a:rPr lang="en-US" sz="1961" dirty="0">
                <a:solidFill>
                  <a:prstClr val="white"/>
                </a:solidFill>
                <a:effectLst>
                  <a:glow rad="25400">
                    <a:srgbClr val="F8F8F8">
                      <a:alpha val="30000"/>
                    </a:srgbClr>
                  </a:glow>
                </a:effectLst>
                <a:latin typeface="Segoe UI Light"/>
                <a:cs typeface="Segoe UI Semibold" panose="020B0702040204020203" pitchFamily="34" charset="0"/>
              </a:rPr>
              <a:t>Your Things</a:t>
            </a:r>
            <a:r>
              <a:rPr lang="en-US" sz="1961" dirty="0">
                <a:solidFill>
                  <a:prstClr val="white"/>
                </a:solidFill>
                <a:latin typeface="Segoe UI Light"/>
              </a:rPr>
              <a:t>. </a:t>
            </a:r>
          </a:p>
          <a:p>
            <a:pPr defTabSz="895634"/>
            <a:r>
              <a:rPr lang="en-US" sz="2843" dirty="0" smtClean="0">
                <a:solidFill>
                  <a:prstClr val="white"/>
                </a:solidFill>
                <a:latin typeface="Segoe UI Semibold" panose="020B0702040204020203" pitchFamily="34" charset="0"/>
              </a:rPr>
              <a:t>.</a:t>
            </a:r>
            <a:r>
              <a:rPr lang="en-US" sz="2843" dirty="0" smtClean="0">
                <a:solidFill>
                  <a:prstClr val="white"/>
                </a:solidFill>
                <a:latin typeface="Segoe UI Light"/>
              </a:rPr>
              <a:t> </a:t>
            </a:r>
            <a:endParaRPr lang="en-US" sz="2843" dirty="0">
              <a:solidFill>
                <a:prstClr val="white"/>
              </a:solidFill>
              <a:latin typeface="Segoe UI Light"/>
            </a:endParaRPr>
          </a:p>
        </p:txBody>
      </p:sp>
      <p:grpSp>
        <p:nvGrpSpPr>
          <p:cNvPr id="62" name="Group 61"/>
          <p:cNvGrpSpPr>
            <a:grpSpLocks noChangeAspect="1"/>
          </p:cNvGrpSpPr>
          <p:nvPr/>
        </p:nvGrpSpPr>
        <p:grpSpPr>
          <a:xfrm>
            <a:off x="8414915" y="5287499"/>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defTabSz="895047" fontAlgn="base">
                <a:spcBef>
                  <a:spcPct val="0"/>
                </a:spcBef>
                <a:spcAft>
                  <a:spcPct val="0"/>
                </a:spcAft>
                <a:defRPr/>
              </a:pPr>
              <a:endParaRPr lang="en-US" sz="2157" kern="0" spc="-49" dirty="0" err="1">
                <a:solidFill>
                  <a:srgbClr val="008272"/>
                </a:solidFill>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grpSp>
      <p:sp>
        <p:nvSpPr>
          <p:cNvPr id="4" name="Rectangle 3"/>
          <p:cNvSpPr/>
          <p:nvPr/>
        </p:nvSpPr>
        <p:spPr bwMode="auto">
          <a:xfrm>
            <a:off x="1090961" y="6031723"/>
            <a:ext cx="10361379" cy="825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2168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167"/>
                                        </p:tgtEl>
                                        <p:attrNameLst>
                                          <p:attrName>style.visibility</p:attrName>
                                        </p:attrNameLst>
                                      </p:cBhvr>
                                      <p:to>
                                        <p:strVal val="visible"/>
                                      </p:to>
                                    </p:set>
                                    <p:anim calcmode="lin" valueType="num">
                                      <p:cBhvr additive="base">
                                        <p:cTn id="9" dur="500" fill="hold"/>
                                        <p:tgtEl>
                                          <p:spTgt spid="167"/>
                                        </p:tgtEl>
                                        <p:attrNameLst>
                                          <p:attrName>ppt_x</p:attrName>
                                        </p:attrNameLst>
                                      </p:cBhvr>
                                      <p:tavLst>
                                        <p:tav tm="0">
                                          <p:val>
                                            <p:strVal val="0-#ppt_w/2"/>
                                          </p:val>
                                        </p:tav>
                                        <p:tav tm="100000">
                                          <p:val>
                                            <p:strVal val="#ppt_x"/>
                                          </p:val>
                                        </p:tav>
                                      </p:tavLst>
                                    </p:anim>
                                    <p:anim calcmode="lin" valueType="num">
                                      <p:cBhvr additive="base">
                                        <p:cTn id="10" dur="500" fill="hold"/>
                                        <p:tgtEl>
                                          <p:spTgt spid="167"/>
                                        </p:tgtEl>
                                        <p:attrNameLst>
                                          <p:attrName>ppt_y</p:attrName>
                                        </p:attrNameLst>
                                      </p:cBhvr>
                                      <p:tavLst>
                                        <p:tav tm="0">
                                          <p:val>
                                            <p:strVal val="#ppt_y"/>
                                          </p:val>
                                        </p:tav>
                                        <p:tav tm="100000">
                                          <p:val>
                                            <p:strVal val="#ppt_y"/>
                                          </p:val>
                                        </p:tav>
                                      </p:tavLst>
                                    </p:anim>
                                  </p:childTnLst>
                                </p:cTn>
                              </p:par>
                              <p:par>
                                <p:cTn id="11" presetID="10" presetClass="entr" presetSubtype="0" fill="hold" nodeType="withEffect">
                                  <p:stCondLst>
                                    <p:cond delay="5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64" presetClass="path" presetSubtype="0" accel="50000" decel="50000" fill="hold" nodeType="withEffect">
                                  <p:stCondLst>
                                    <p:cond delay="0"/>
                                  </p:stCondLst>
                                  <p:childTnLst>
                                    <p:animMotion origin="layout" path="M 0.0875 -0.00046 L 1.66667E-6 3.7037E-7 " pathEditMode="relative" rAng="0" ptsTypes="AA">
                                      <p:cBhvr>
                                        <p:cTn id="15" dur="1000" fill="hold"/>
                                        <p:tgtEl>
                                          <p:spTgt spid="82"/>
                                        </p:tgtEl>
                                        <p:attrNameLst>
                                          <p:attrName>ppt_x</p:attrName>
                                          <p:attrName>ppt_y</p:attrName>
                                        </p:attrNameLst>
                                      </p:cBhvr>
                                      <p:rCtr x="-4375" y="23"/>
                                    </p:animMotion>
                                  </p:childTnLst>
                                </p:cTn>
                              </p:par>
                            </p:childTnLst>
                          </p:cTn>
                        </p:par>
                        <p:par>
                          <p:cTn id="16" fill="hold">
                            <p:stCondLst>
                              <p:cond delay="1000"/>
                            </p:stCondLst>
                            <p:childTnLst>
                              <p:par>
                                <p:cTn id="17" presetID="10" presetClass="entr" presetSubtype="0" fill="hold" grpId="1" nodeType="afterEffect">
                                  <p:stCondLst>
                                    <p:cond delay="0"/>
                                  </p:stCondLst>
                                  <p:childTnLst>
                                    <p:set>
                                      <p:cBhvr>
                                        <p:cTn id="18" dur="1" fill="hold">
                                          <p:stCondLst>
                                            <p:cond delay="0"/>
                                          </p:stCondLst>
                                        </p:cTn>
                                        <p:tgtEl>
                                          <p:spTgt spid="165"/>
                                        </p:tgtEl>
                                        <p:attrNameLst>
                                          <p:attrName>style.visibility</p:attrName>
                                        </p:attrNameLst>
                                      </p:cBhvr>
                                      <p:to>
                                        <p:strVal val="visible"/>
                                      </p:to>
                                    </p:set>
                                    <p:animEffect transition="in" filter="fade">
                                      <p:cBhvr>
                                        <p:cTn id="19" dur="500"/>
                                        <p:tgtEl>
                                          <p:spTgt spid="165"/>
                                        </p:tgtEl>
                                      </p:cBhvr>
                                    </p:animEffect>
                                  </p:childTnLst>
                                </p:cTn>
                              </p:par>
                              <p:par>
                                <p:cTn id="20" presetID="50" presetClass="path" presetSubtype="0" accel="50000" decel="50000" fill="hold" grpId="0" nodeType="withEffect">
                                  <p:stCondLst>
                                    <p:cond delay="0"/>
                                  </p:stCondLst>
                                  <p:childTnLst>
                                    <p:animMotion origin="layout" path="M -0.16342 0.29606 C -0.15769 0.17616 -0.06394 0.02778 -0.00052 0.00023 " pathEditMode="relative" rAng="16680000" ptsTypes="AA">
                                      <p:cBhvr>
                                        <p:cTn id="21" dur="2000" fill="hold"/>
                                        <p:tgtEl>
                                          <p:spTgt spid="165"/>
                                        </p:tgtEl>
                                        <p:attrNameLst>
                                          <p:attrName>ppt_x</p:attrName>
                                          <p:attrName>ppt_y</p:attrName>
                                        </p:attrNameLst>
                                      </p:cBhvr>
                                      <p:rCtr x="8138" y="-14792"/>
                                    </p:animMotion>
                                  </p:childTnLst>
                                </p:cTn>
                              </p:par>
                              <p:par>
                                <p:cTn id="22" presetID="10" presetClass="entr" presetSubtype="0" fill="hold" nodeType="withEffect">
                                  <p:stCondLst>
                                    <p:cond delay="25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50" presetClass="path" presetSubtype="0" accel="50000" decel="50000" fill="hold" nodeType="withEffect">
                                  <p:stCondLst>
                                    <p:cond delay="250"/>
                                  </p:stCondLst>
                                  <p:childTnLst>
                                    <p:animMotion origin="layout" path="M -0.13933 0.29606 C -0.13334 0.17523 -0.06394 0.02731 -0.00053 0.00023 " pathEditMode="relative" rAng="16680000" ptsTypes="AA">
                                      <p:cBhvr>
                                        <p:cTn id="26" dur="2000" fill="hold"/>
                                        <p:tgtEl>
                                          <p:spTgt spid="72"/>
                                        </p:tgtEl>
                                        <p:attrNameLst>
                                          <p:attrName>ppt_x</p:attrName>
                                          <p:attrName>ppt_y</p:attrName>
                                        </p:attrNameLst>
                                      </p:cBhvr>
                                      <p:rCtr x="6927" y="-14792"/>
                                    </p:animMotion>
                                  </p:childTnLst>
                                </p:cTn>
                              </p:par>
                              <p:par>
                                <p:cTn id="27" presetID="10" presetClass="entr" presetSubtype="0" fill="hold" nodeType="withEffect">
                                  <p:stCondLst>
                                    <p:cond delay="50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50" presetClass="path" presetSubtype="0" accel="50000" decel="50000" fill="hold" nodeType="withEffect">
                                  <p:stCondLst>
                                    <p:cond delay="500"/>
                                  </p:stCondLst>
                                  <p:childTnLst>
                                    <p:animMotion origin="layout" path="M -0.12656 0.30162 C -0.12057 0.18148 -0.07096 0.02778 -0.00742 0.00047 " pathEditMode="relative" rAng="16680000" ptsTypes="AA">
                                      <p:cBhvr>
                                        <p:cTn id="31" dur="2000" fill="hold"/>
                                        <p:tgtEl>
                                          <p:spTgt spid="71"/>
                                        </p:tgtEl>
                                        <p:attrNameLst>
                                          <p:attrName>ppt_x</p:attrName>
                                          <p:attrName>ppt_y</p:attrName>
                                        </p:attrNameLst>
                                      </p:cBhvr>
                                      <p:rCtr x="5937" y="-15069"/>
                                    </p:animMotion>
                                  </p:childTnLst>
                                </p:cTn>
                              </p:par>
                              <p:par>
                                <p:cTn id="32" presetID="10" presetClass="entr" presetSubtype="0" fill="hold" nodeType="withEffect">
                                  <p:stCondLst>
                                    <p:cond delay="7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50" presetClass="path" presetSubtype="0" accel="50000" decel="50000" fill="hold" nodeType="withEffect">
                                  <p:stCondLst>
                                    <p:cond delay="750"/>
                                  </p:stCondLst>
                                  <p:childTnLst>
                                    <p:animMotion origin="layout" path="M -0.10325 0.27801 C -0.09817 0.15787 -0.06744 0.03334 -0.0039 0.00602 " pathEditMode="relative" rAng="16680000" ptsTypes="AA">
                                      <p:cBhvr>
                                        <p:cTn id="36" dur="2000" fill="hold"/>
                                        <p:tgtEl>
                                          <p:spTgt spid="70"/>
                                        </p:tgtEl>
                                        <p:attrNameLst>
                                          <p:attrName>ppt_x</p:attrName>
                                          <p:attrName>ppt_y</p:attrName>
                                        </p:attrNameLst>
                                      </p:cBhvr>
                                      <p:rCtr x="4935" y="-13611"/>
                                    </p:animMotion>
                                  </p:childTnLst>
                                </p:cTn>
                              </p:par>
                              <p:par>
                                <p:cTn id="37" presetID="10" presetClass="entr" presetSubtype="0" fill="hold" nodeType="withEffect">
                                  <p:stCondLst>
                                    <p:cond delay="100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50" presetClass="path" presetSubtype="0" accel="50000" decel="50000" fill="hold" nodeType="withEffect">
                                  <p:stCondLst>
                                    <p:cond delay="1000"/>
                                  </p:stCondLst>
                                  <p:childTnLst>
                                    <p:animMotion origin="layout" path="M -0.0625 0.25486 C -0.06393 0.14953 -0.03997 0.06689 -0.00442 0.00625 " pathEditMode="relative" rAng="16680000" ptsTypes="AA">
                                      <p:cBhvr>
                                        <p:cTn id="41" dur="2000" fill="hold"/>
                                        <p:tgtEl>
                                          <p:spTgt spid="69"/>
                                        </p:tgtEl>
                                        <p:attrNameLst>
                                          <p:attrName>ppt_x</p:attrName>
                                          <p:attrName>ppt_y</p:attrName>
                                        </p:attrNameLst>
                                      </p:cBhvr>
                                      <p:rCtr x="2760" y="-12454"/>
                                    </p:animMotion>
                                  </p:childTnLst>
                                </p:cTn>
                              </p:par>
                              <p:par>
                                <p:cTn id="42" presetID="10" presetClass="entr" presetSubtype="0" fill="hold" nodeType="withEffect">
                                  <p:stCondLst>
                                    <p:cond delay="100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50" presetClass="path" presetSubtype="0" accel="50000" decel="50000" fill="hold" nodeType="withEffect">
                                  <p:stCondLst>
                                    <p:cond delay="1000"/>
                                  </p:stCondLst>
                                  <p:childTnLst>
                                    <p:animMotion origin="layout" path="M -0.0625 0.25486 C -0.06393 0.14954 -0.03997 0.0669 -0.00442 0.00625 " pathEditMode="relative" rAng="16680000" ptsTypes="AA">
                                      <p:cBhvr>
                                        <p:cTn id="46" dur="2000" fill="hold"/>
                                        <p:tgtEl>
                                          <p:spTgt spid="62"/>
                                        </p:tgtEl>
                                        <p:attrNameLst>
                                          <p:attrName>ppt_x</p:attrName>
                                          <p:attrName>ppt_y</p:attrName>
                                        </p:attrNameLst>
                                      </p:cBhvr>
                                      <p:rCtr x="2760"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5" grpId="1" animBg="1"/>
      <p:bldP spid="167"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28725" y="2668579"/>
            <a:ext cx="3749040" cy="3749040"/>
          </a:xfrm>
          <a:prstGeom prst="rect">
            <a:avLst/>
          </a:prstGeom>
        </p:spPr>
      </p:pic>
      <p:pic>
        <p:nvPicPr>
          <p:cNvPr id="5" name="Picture 4"/>
          <p:cNvPicPr>
            <a:picLocks noChangeAspect="1"/>
          </p:cNvPicPr>
          <p:nvPr/>
        </p:nvPicPr>
        <p:blipFill>
          <a:blip r:embed="rId4"/>
          <a:stretch>
            <a:fillRect/>
          </a:stretch>
        </p:blipFill>
        <p:spPr>
          <a:xfrm>
            <a:off x="496568" y="2528570"/>
            <a:ext cx="3634014" cy="3634014"/>
          </a:xfrm>
          <a:prstGeom prst="rect">
            <a:avLst/>
          </a:prstGeom>
        </p:spPr>
      </p:pic>
      <p:pic>
        <p:nvPicPr>
          <p:cNvPr id="7" name="Picture 6"/>
          <p:cNvPicPr>
            <a:picLocks noChangeAspect="1"/>
          </p:cNvPicPr>
          <p:nvPr/>
        </p:nvPicPr>
        <p:blipFill>
          <a:blip r:embed="rId5"/>
          <a:stretch>
            <a:fillRect/>
          </a:stretch>
        </p:blipFill>
        <p:spPr>
          <a:xfrm>
            <a:off x="98425" y="222560"/>
            <a:ext cx="4109720" cy="2306010"/>
          </a:xfrm>
          <a:prstGeom prst="rect">
            <a:avLst/>
          </a:prstGeom>
        </p:spPr>
      </p:pic>
      <p:pic>
        <p:nvPicPr>
          <p:cNvPr id="8" name="Picture 7"/>
          <p:cNvPicPr>
            <a:picLocks noChangeAspect="1"/>
          </p:cNvPicPr>
          <p:nvPr/>
        </p:nvPicPr>
        <p:blipFill>
          <a:blip r:embed="rId6"/>
          <a:stretch>
            <a:fillRect/>
          </a:stretch>
        </p:blipFill>
        <p:spPr>
          <a:xfrm>
            <a:off x="4055681" y="-117987"/>
            <a:ext cx="5742783" cy="3361847"/>
          </a:xfrm>
          <a:prstGeom prst="rect">
            <a:avLst/>
          </a:prstGeom>
        </p:spPr>
      </p:pic>
      <p:sp>
        <p:nvSpPr>
          <p:cNvPr id="9" name="TextBox 8"/>
          <p:cNvSpPr txBox="1"/>
          <p:nvPr/>
        </p:nvSpPr>
        <p:spPr>
          <a:xfrm>
            <a:off x="0" y="5842337"/>
            <a:ext cx="12192000" cy="1015663"/>
          </a:xfrm>
          <a:prstGeom prst="rect">
            <a:avLst/>
          </a:prstGeom>
          <a:solidFill>
            <a:srgbClr val="0078D7"/>
          </a:solidFill>
          <a:ln>
            <a:noFill/>
            <a:headEnd type="none" w="med" len="med"/>
            <a:tailEnd type="none" w="med" len="med"/>
          </a:ln>
        </p:spPr>
        <p:txBody>
          <a:bodyPr wrap="square" lIns="182880" tIns="91440" rIns="182880" bIns="91440" rtlCol="0">
            <a:spAutoFit/>
          </a:bodyPr>
          <a:lstStyle/>
          <a:p>
            <a:pPr algn="r"/>
            <a:r>
              <a:rPr lang="en-US" sz="5400" spc="-38" dirty="0" smtClean="0">
                <a:solidFill>
                  <a:srgbClr val="FFFFFF"/>
                </a:solidFill>
                <a:latin typeface="Segoe UI Light" panose="020B0502040204020203" pitchFamily="34" charset="0"/>
                <a:ea typeface="Segoe UI" pitchFamily="34" charset="0"/>
                <a:cs typeface="Segoe UI Light" panose="020B0502040204020203" pitchFamily="34" charset="0"/>
              </a:rPr>
              <a:t>Linux and more</a:t>
            </a:r>
            <a:endParaRPr lang="en-US" sz="5400" spc="-38" dirty="0">
              <a:solidFill>
                <a:srgbClr val="FFFFFF"/>
              </a:solidFill>
              <a:latin typeface="Segoe UI Light" panose="020B0502040204020203" pitchFamily="34" charset="0"/>
              <a:ea typeface="Segoe UI" pitchFamily="34" charset="0"/>
              <a:cs typeface="Segoe UI Light" panose="020B0502040204020203" pitchFamily="34" charset="0"/>
            </a:endParaRPr>
          </a:p>
        </p:txBody>
      </p:sp>
      <p:pic>
        <p:nvPicPr>
          <p:cNvPr id="6" name="Picture 5"/>
          <p:cNvPicPr>
            <a:picLocks noChangeAspect="1"/>
          </p:cNvPicPr>
          <p:nvPr/>
        </p:nvPicPr>
        <p:blipFill>
          <a:blip r:embed="rId7"/>
          <a:stretch>
            <a:fillRect/>
          </a:stretch>
        </p:blipFill>
        <p:spPr>
          <a:xfrm rot="19800000">
            <a:off x="8834886" y="2435233"/>
            <a:ext cx="2773501" cy="2350425"/>
          </a:xfrm>
          <a:prstGeom prst="rect">
            <a:avLst/>
          </a:prstGeom>
        </p:spPr>
      </p:pic>
    </p:spTree>
    <p:extLst>
      <p:ext uri="{BB962C8B-B14F-4D97-AF65-F5344CB8AC3E}">
        <p14:creationId xmlns:p14="http://schemas.microsoft.com/office/powerpoint/2010/main" val="259246833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39"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5" name="icon  BINARY"/>
          <p:cNvSpPr>
            <a:spLocks noChangeAspect="1" noEditPoints="1"/>
          </p:cNvSpPr>
          <p:nvPr/>
        </p:nvSpPr>
        <p:spPr bwMode="auto">
          <a:xfrm>
            <a:off x="10341640"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551" tIns="44774" rIns="89551" bIns="44774" numCol="1" anchor="t" anchorCtr="0" compatLnSpc="1">
            <a:prstTxWarp prst="textNoShape">
              <a:avLst/>
            </a:prstTxWarp>
          </a:bodyPr>
          <a:lstStyle/>
          <a:p>
            <a:pPr defTabSz="913303"/>
            <a:endParaRPr lang="en-US" sz="1765" dirty="0">
              <a:solidFill>
                <a:srgbClr val="000000"/>
              </a:solidFill>
            </a:endParaRPr>
          </a:p>
        </p:txBody>
      </p:sp>
      <p:grpSp>
        <p:nvGrpSpPr>
          <p:cNvPr id="72" name="Group 71"/>
          <p:cNvGrpSpPr/>
          <p:nvPr/>
        </p:nvGrpSpPr>
        <p:grpSpPr>
          <a:xfrm>
            <a:off x="10101900" y="4541552"/>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aphicFrame>
        <p:nvGraphicFramePr>
          <p:cNvPr id="3" name="Object 2" hidden="1"/>
          <p:cNvGraphicFramePr>
            <a:graphicFrameLocks noChangeAspect="1"/>
          </p:cNvGraphicFramePr>
          <p:nvPr>
            <p:custDataLst>
              <p:tags r:id="rId2"/>
            </p:custDataLst>
            <p:extLst/>
          </p:nvPr>
        </p:nvGraphicFramePr>
        <p:xfrm>
          <a:off x="4158" y="3504"/>
          <a:ext cx="1556" cy="1556"/>
        </p:xfrm>
        <a:graphic>
          <a:graphicData uri="http://schemas.openxmlformats.org/presentationml/2006/ole">
            <mc:AlternateContent xmlns:mc="http://schemas.openxmlformats.org/markup-compatibility/2006">
              <mc:Choice xmlns:v="urn:schemas-microsoft-com:vml" Requires="v">
                <p:oleObj spid="_x0000_s410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4158" y="3504"/>
                        <a:ext cx="1556" cy="1556"/>
                      </a:xfrm>
                      <a:prstGeom prst="rect">
                        <a:avLst/>
                      </a:prstGeom>
                    </p:spPr>
                  </p:pic>
                </p:oleObj>
              </mc:Fallback>
            </mc:AlternateContent>
          </a:graphicData>
        </a:graphic>
      </p:graphicFrame>
      <p:sp>
        <p:nvSpPr>
          <p:cNvPr id="2" name="Title 1"/>
          <p:cNvSpPr>
            <a:spLocks noGrp="1"/>
          </p:cNvSpPr>
          <p:nvPr>
            <p:ph type="title"/>
          </p:nvPr>
        </p:nvSpPr>
        <p:spPr>
          <a:xfrm>
            <a:off x="384817" y="229056"/>
            <a:ext cx="11211934" cy="595464"/>
          </a:xfrm>
        </p:spPr>
        <p:txBody>
          <a:bodyPr/>
          <a:lstStyle/>
          <a:p>
            <a:r>
              <a:rPr lang="en-US" sz="4313" dirty="0"/>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70" name="Group 69"/>
          <p:cNvGrpSpPr>
            <a:grpSpLocks noChangeAspect="1"/>
          </p:cNvGrpSpPr>
          <p:nvPr/>
        </p:nvGrpSpPr>
        <p:grpSpPr>
          <a:xfrm>
            <a:off x="9364586" y="4638555"/>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479"/>
              <a:endParaRPr lang="en-IN" sz="1765">
                <a:solidFill>
                  <a:prstClr val="black"/>
                </a:solidFill>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69" name="Group 68"/>
          <p:cNvGrpSpPr/>
          <p:nvPr/>
        </p:nvGrpSpPr>
        <p:grpSpPr>
          <a:xfrm>
            <a:off x="8749377" y="4833688"/>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7" name="Rectangle 166"/>
          <p:cNvSpPr/>
          <p:nvPr/>
        </p:nvSpPr>
        <p:spPr bwMode="auto">
          <a:xfrm>
            <a:off x="351178" y="1406424"/>
            <a:ext cx="7058193" cy="462529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05" tIns="179105" rIns="179105" bIns="179105"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defTabSz="646093" fontAlgn="base">
              <a:lnSpc>
                <a:spcPct val="90000"/>
              </a:lnSpc>
              <a:spcBef>
                <a:spcPct val="0"/>
              </a:spcBef>
              <a:spcAft>
                <a:spcPts val="1730"/>
              </a:spcAft>
            </a:pPr>
            <a:r>
              <a:rPr lang="en-US" sz="3529" dirty="0" smtClean="0">
                <a:solidFill>
                  <a:prstClr val="white"/>
                </a:solidFill>
                <a:latin typeface="Segoe UI Light"/>
              </a:rPr>
              <a:t>We also provide device support to scale based on your need</a:t>
            </a:r>
            <a:endParaRPr lang="en-US" sz="3529" dirty="0">
              <a:solidFill>
                <a:prstClr val="white"/>
              </a:solidFill>
              <a:latin typeface="Segoe UI Light"/>
              <a:cs typeface="Segoe UI Semibold" panose="020B0702040204020203" pitchFamily="34" charset="0"/>
            </a:endParaRP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Start with sensors for low-volume</a:t>
            </a: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Create gateway apps on tiny devices</a:t>
            </a: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Scale gateways and aggregation all the way up to powerful PCs as your needs require</a:t>
            </a:r>
            <a:endParaRPr lang="en-US" sz="1961" dirty="0">
              <a:solidFill>
                <a:prstClr val="white"/>
              </a:solidFill>
              <a:latin typeface="Segoe UI Light"/>
            </a:endParaRPr>
          </a:p>
          <a:p>
            <a:pPr defTabSz="895634"/>
            <a:r>
              <a:rPr lang="en-US" sz="2843" dirty="0" smtClean="0">
                <a:solidFill>
                  <a:prstClr val="white"/>
                </a:solidFill>
                <a:latin typeface="Segoe UI Light"/>
              </a:rPr>
              <a:t>Windows 10 IoT, NETMF</a:t>
            </a:r>
            <a:endParaRPr lang="en-US" sz="2843" dirty="0">
              <a:solidFill>
                <a:prstClr val="white"/>
              </a:solidFill>
              <a:latin typeface="Segoe UI Light"/>
            </a:endParaRPr>
          </a:p>
        </p:txBody>
      </p:sp>
      <p:grpSp>
        <p:nvGrpSpPr>
          <p:cNvPr id="62" name="Group 61"/>
          <p:cNvGrpSpPr>
            <a:grpSpLocks noChangeAspect="1"/>
          </p:cNvGrpSpPr>
          <p:nvPr/>
        </p:nvGrpSpPr>
        <p:grpSpPr>
          <a:xfrm>
            <a:off x="8414915" y="5287499"/>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defTabSz="895047" fontAlgn="base">
                <a:spcBef>
                  <a:spcPct val="0"/>
                </a:spcBef>
                <a:spcAft>
                  <a:spcPct val="0"/>
                </a:spcAft>
                <a:defRPr/>
              </a:pPr>
              <a:endParaRPr lang="en-US" sz="2157" kern="0" spc="-49" dirty="0" err="1">
                <a:solidFill>
                  <a:srgbClr val="008272"/>
                </a:solidFill>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grpSp>
      <p:sp>
        <p:nvSpPr>
          <p:cNvPr id="4" name="Rectangle 3"/>
          <p:cNvSpPr/>
          <p:nvPr/>
        </p:nvSpPr>
        <p:spPr bwMode="auto">
          <a:xfrm>
            <a:off x="1090961" y="6031723"/>
            <a:ext cx="10361379" cy="825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458372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The journey to one Windows…</a:t>
            </a:r>
          </a:p>
        </p:txBody>
      </p:sp>
      <p:sp>
        <p:nvSpPr>
          <p:cNvPr id="3" name="Rectangle 2"/>
          <p:cNvSpPr/>
          <p:nvPr/>
        </p:nvSpPr>
        <p:spPr bwMode="auto">
          <a:xfrm>
            <a:off x="6610687" y="3261337"/>
            <a:ext cx="5581313"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4" name="Group 3"/>
          <p:cNvGrpSpPr/>
          <p:nvPr/>
        </p:nvGrpSpPr>
        <p:grpSpPr>
          <a:xfrm>
            <a:off x="4868178" y="3669719"/>
            <a:ext cx="2455644" cy="3190834"/>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sp>
            <p:nvSpPr>
              <p:cNvPr id="8" name="TextBox 7"/>
              <p:cNvSpPr txBox="1"/>
              <p:nvPr/>
            </p:nvSpPr>
            <p:spPr>
              <a:xfrm>
                <a:off x="5062827" y="5530010"/>
                <a:ext cx="2091403" cy="1232795"/>
              </a:xfrm>
              <a:prstGeom prst="rect">
                <a:avLst/>
              </a:prstGeom>
              <a:solidFill>
                <a:schemeClr val="accent3"/>
              </a:solidFill>
            </p:spPr>
            <p:txBody>
              <a:bodyPr wrap="square" lIns="248695" tIns="198956" rIns="248695" bIns="198956" rtlCol="0">
                <a:spAutoFit/>
              </a:bodyPr>
              <a:lstStyle/>
              <a:p>
                <a:pPr algn="ctr" defTabSz="914377">
                  <a:lnSpc>
                    <a:spcPct val="90000"/>
                  </a:lnSpc>
                </a:pPr>
                <a:r>
                  <a:rPr lang="en-US" sz="2000" dirty="0" err="1" smtClean="0">
                    <a:solidFill>
                      <a:srgbClr val="FFFFFF"/>
                    </a:solidFill>
                  </a:rPr>
                  <a:t>IoT</a:t>
                </a:r>
                <a:endParaRPr lang="en-US" sz="2000" dirty="0">
                  <a:solidFill>
                    <a:srgbClr val="FFFFFF"/>
                  </a:solidFill>
                </a:endParaRPr>
              </a:p>
              <a:p>
                <a:pPr algn="ctr" defTabSz="914377">
                  <a:lnSpc>
                    <a:spcPct val="90000"/>
                  </a:lnSpc>
                </a:pPr>
                <a:r>
                  <a:rPr lang="en-US" sz="2000" dirty="0" err="1">
                    <a:solidFill>
                      <a:srgbClr val="FFFFFF"/>
                    </a:solidFill>
                  </a:rPr>
                  <a:t>HoloLens</a:t>
                </a:r>
                <a:endParaRPr lang="en-US" sz="2000" dirty="0">
                  <a:solidFill>
                    <a:srgbClr val="FFFFFF"/>
                  </a:solidFill>
                </a:endParaRPr>
              </a:p>
              <a:p>
                <a:pPr algn="ctr" defTabSz="914377">
                  <a:lnSpc>
                    <a:spcPct val="90000"/>
                  </a:lnSpc>
                </a:pPr>
                <a:r>
                  <a:rPr lang="en-US" sz="2000" dirty="0">
                    <a:solidFill>
                      <a:srgbClr val="FFFFFF"/>
                    </a:solidFill>
                  </a:rPr>
                  <a:t>Surface Hub</a:t>
                </a:r>
              </a:p>
            </p:txBody>
          </p:sp>
        </p:grpSp>
      </p:grpSp>
      <p:grpSp>
        <p:nvGrpSpPr>
          <p:cNvPr id="9" name="Group 8"/>
          <p:cNvGrpSpPr/>
          <p:nvPr/>
        </p:nvGrpSpPr>
        <p:grpSpPr>
          <a:xfrm>
            <a:off x="782689" y="2111904"/>
            <a:ext cx="5335363" cy="3204787"/>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grpSp>
          <p:nvGrpSpPr>
            <p:cNvPr id="11" name="Group 10"/>
            <p:cNvGrpSpPr/>
            <p:nvPr/>
          </p:nvGrpSpPr>
          <p:grpSpPr>
            <a:xfrm>
              <a:off x="869034" y="1953277"/>
              <a:ext cx="5153473" cy="3043644"/>
              <a:chOff x="869034" y="1953277"/>
              <a:chExt cx="5153473" cy="3043644"/>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grpSp>
            <p:nvGrpSpPr>
              <p:cNvPr id="13" name="Group 12"/>
              <p:cNvGrpSpPr/>
              <p:nvPr/>
            </p:nvGrpSpPr>
            <p:grpSpPr>
              <a:xfrm>
                <a:off x="869034" y="1996229"/>
                <a:ext cx="5113951" cy="3000692"/>
                <a:chOff x="869034" y="1996229"/>
                <a:chExt cx="5113951" cy="3000692"/>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sp>
              <p:nvSpPr>
                <p:cNvPr id="15" name="TextBox 14"/>
                <p:cNvSpPr txBox="1"/>
                <p:nvPr/>
              </p:nvSpPr>
              <p:spPr>
                <a:xfrm>
                  <a:off x="904596" y="1996229"/>
                  <a:ext cx="2779122" cy="697200"/>
                </a:xfrm>
                <a:prstGeom prst="rect">
                  <a:avLst/>
                </a:prstGeom>
                <a:solidFill>
                  <a:srgbClr val="0070C0"/>
                </a:solidFill>
              </p:spPr>
              <p:txBody>
                <a:bodyPr wrap="square" lIns="248695" tIns="198956" rIns="248695" bIns="198956" rtlCol="0">
                  <a:spAutoFit/>
                </a:bodyPr>
                <a:lstStyle/>
                <a:p>
                  <a:pPr defTabSz="914377">
                    <a:lnSpc>
                      <a:spcPct val="90000"/>
                    </a:lnSpc>
                    <a:spcBef>
                      <a:spcPts val="816"/>
                    </a:spcBef>
                  </a:pPr>
                  <a:r>
                    <a:rPr lang="en-US" sz="2133" dirty="0" smtClean="0">
                      <a:solidFill>
                        <a:srgbClr val="FFFFFF"/>
                      </a:solidFill>
                    </a:rPr>
                    <a:t>Windows Desktop</a:t>
                  </a:r>
                  <a:endParaRPr lang="en-US" sz="2400" dirty="0">
                    <a:solidFill>
                      <a:srgbClr val="FFFFFF"/>
                    </a:solidFill>
                  </a:endParaRPr>
                </a:p>
              </p:txBody>
            </p:sp>
            <p:sp>
              <p:nvSpPr>
                <p:cNvPr id="16" name="TextBox 15"/>
                <p:cNvSpPr txBox="1"/>
                <p:nvPr/>
              </p:nvSpPr>
              <p:spPr>
                <a:xfrm>
                  <a:off x="904596" y="3154011"/>
                  <a:ext cx="2779122" cy="697200"/>
                </a:xfrm>
                <a:prstGeom prst="rect">
                  <a:avLst/>
                </a:prstGeom>
                <a:solidFill>
                  <a:srgbClr val="ED7D31"/>
                </a:solidFill>
              </p:spPr>
              <p:txBody>
                <a:bodyPr wrap="square" lIns="248695" tIns="198956" rIns="248695" bIns="198956" rtlCol="0">
                  <a:spAutoFit/>
                </a:bodyPr>
                <a:lstStyle/>
                <a:p>
                  <a:pPr defTabSz="914377">
                    <a:lnSpc>
                      <a:spcPct val="90000"/>
                    </a:lnSpc>
                    <a:spcBef>
                      <a:spcPts val="816"/>
                    </a:spcBef>
                  </a:pPr>
                  <a:r>
                    <a:rPr lang="en-US" sz="2133" dirty="0">
                      <a:solidFill>
                        <a:srgbClr val="FFFFFF"/>
                      </a:solidFill>
                    </a:rPr>
                    <a:t>Windows </a:t>
                  </a:r>
                  <a:r>
                    <a:rPr lang="en-US" sz="2133" dirty="0" smtClean="0">
                      <a:solidFill>
                        <a:srgbClr val="FFFFFF"/>
                      </a:solidFill>
                    </a:rPr>
                    <a:t>Phone</a:t>
                  </a:r>
                  <a:endParaRPr lang="en-US" sz="2133" dirty="0">
                    <a:solidFill>
                      <a:srgbClr val="FFFFFF"/>
                    </a:solidFill>
                  </a:endParaRPr>
                </a:p>
              </p:txBody>
            </p:sp>
            <p:sp>
              <p:nvSpPr>
                <p:cNvPr id="17" name="TextBox 16"/>
                <p:cNvSpPr txBox="1"/>
                <p:nvPr/>
              </p:nvSpPr>
              <p:spPr>
                <a:xfrm>
                  <a:off x="904596" y="4299721"/>
                  <a:ext cx="2779122" cy="697200"/>
                </a:xfrm>
                <a:prstGeom prst="rect">
                  <a:avLst/>
                </a:prstGeom>
                <a:solidFill>
                  <a:srgbClr val="009900"/>
                </a:solidFill>
              </p:spPr>
              <p:txBody>
                <a:bodyPr wrap="square" lIns="248695" tIns="198956" rIns="248695" bIns="198956" rtlCol="0">
                  <a:spAutoFit/>
                </a:bodyPr>
                <a:lstStyle/>
                <a:p>
                  <a:pPr defTabSz="914377">
                    <a:lnSpc>
                      <a:spcPct val="90000"/>
                    </a:lnSpc>
                    <a:spcBef>
                      <a:spcPts val="816"/>
                    </a:spcBef>
                  </a:pPr>
                  <a:r>
                    <a:rPr lang="en-US" sz="2133" dirty="0" smtClean="0">
                      <a:solidFill>
                        <a:srgbClr val="FFFFFF"/>
                      </a:solidFill>
                    </a:rPr>
                    <a:t>Xbox</a:t>
                  </a:r>
                  <a:endParaRPr lang="en-US" sz="2133" dirty="0">
                    <a:solidFill>
                      <a:srgbClr val="FFFFFF"/>
                    </a:solidFill>
                  </a:endParaRPr>
                </a:p>
              </p:txBody>
            </p:sp>
          </p:grpSp>
        </p:grpSp>
      </p:grpSp>
      <p:grpSp>
        <p:nvGrpSpPr>
          <p:cNvPr id="18" name="Group 17"/>
          <p:cNvGrpSpPr/>
          <p:nvPr/>
        </p:nvGrpSpPr>
        <p:grpSpPr>
          <a:xfrm>
            <a:off x="0" y="2113245"/>
            <a:ext cx="749300" cy="3070003"/>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89612" tIns="44807" rIns="89612" bIns="44807" numCol="1" anchor="t" anchorCtr="0" compatLnSpc="1">
                <a:prstTxWarp prst="textNoShape">
                  <a:avLst/>
                </a:prstTxWarp>
              </a:bodyPr>
              <a:lstStyle/>
              <a:p>
                <a:pPr defTabSz="896208">
                  <a:defRPr/>
                </a:pPr>
                <a:endParaRPr lang="en-US"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7308402" y="3287238"/>
            <a:ext cx="4477198" cy="887422"/>
          </a:xfrm>
          <a:prstGeom prst="rect">
            <a:avLst/>
          </a:prstGeom>
        </p:spPr>
        <p:txBody>
          <a:bodyPr wrap="square" anchor="ctr">
            <a:spAutoFit/>
          </a:bodyPr>
          <a:lstStyle/>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CORE OS</a:t>
            </a:r>
          </a:p>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APP PLATFORM</a:t>
            </a:r>
          </a:p>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STORE</a:t>
            </a:r>
            <a:endParaRPr lang="en-US" sz="1600" dirty="0">
              <a:solidFill>
                <a:srgbClr val="FFFFFF"/>
              </a:solidFill>
              <a:ea typeface="Segoe UI" pitchFamily="34" charset="0"/>
              <a:cs typeface="Segoe UI" pitchFamily="34" charset="0"/>
            </a:endParaRPr>
          </a:p>
        </p:txBody>
      </p:sp>
      <p:sp>
        <p:nvSpPr>
          <p:cNvPr id="29" name="Oval 33"/>
          <p:cNvSpPr/>
          <p:nvPr/>
        </p:nvSpPr>
        <p:spPr>
          <a:xfrm>
            <a:off x="5107948" y="2687344"/>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0" name="Group 29"/>
          <p:cNvGrpSpPr/>
          <p:nvPr/>
        </p:nvGrpSpPr>
        <p:grpSpPr>
          <a:xfrm>
            <a:off x="5052041" y="2771471"/>
            <a:ext cx="2087919" cy="180785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2" name="Group 31"/>
            <p:cNvGrpSpPr/>
            <p:nvPr/>
          </p:nvGrpSpPr>
          <p:grpSpPr>
            <a:xfrm>
              <a:off x="5052041" y="2836625"/>
              <a:ext cx="2087919" cy="1066291"/>
              <a:chOff x="5052041" y="2836625"/>
              <a:chExt cx="2087919" cy="1066291"/>
            </a:xfrm>
          </p:grpSpPr>
          <p:sp>
            <p:nvSpPr>
              <p:cNvPr id="33"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spTree>
    <p:extLst>
      <p:ext uri="{BB962C8B-B14F-4D97-AF65-F5344CB8AC3E}">
        <p14:creationId xmlns:p14="http://schemas.microsoft.com/office/powerpoint/2010/main" val="6280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 name="Rectangle 62"/>
          <p:cNvSpPr/>
          <p:nvPr/>
        </p:nvSpPr>
        <p:spPr bwMode="auto">
          <a:xfrm>
            <a:off x="-100799" y="3261337"/>
            <a:ext cx="122928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on </a:t>
            </a:r>
            <a:r>
              <a:rPr lang="en-US" dirty="0"/>
              <a:t>a full range of devices…</a:t>
            </a:r>
          </a:p>
        </p:txBody>
      </p:sp>
      <p:sp>
        <p:nvSpPr>
          <p:cNvPr id="29" name="Oval 33"/>
          <p:cNvSpPr/>
          <p:nvPr/>
        </p:nvSpPr>
        <p:spPr>
          <a:xfrm>
            <a:off x="5107948" y="2687344"/>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0" name="Group 29"/>
          <p:cNvGrpSpPr/>
          <p:nvPr/>
        </p:nvGrpSpPr>
        <p:grpSpPr>
          <a:xfrm>
            <a:off x="5052041" y="2771471"/>
            <a:ext cx="2087919" cy="180785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2" name="Group 31"/>
            <p:cNvGrpSpPr/>
            <p:nvPr/>
          </p:nvGrpSpPr>
          <p:grpSpPr>
            <a:xfrm>
              <a:off x="5052041" y="2836625"/>
              <a:ext cx="2087919" cy="1066291"/>
              <a:chOff x="5052041" y="2836625"/>
              <a:chExt cx="2087919" cy="1066291"/>
            </a:xfrm>
          </p:grpSpPr>
          <p:sp>
            <p:nvSpPr>
              <p:cNvPr id="33"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sp>
        <p:nvSpPr>
          <p:cNvPr id="36" name="TextBox 35"/>
          <p:cNvSpPr txBox="1"/>
          <p:nvPr/>
        </p:nvSpPr>
        <p:spPr>
          <a:xfrm>
            <a:off x="297884" y="1758256"/>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37" name="TextBox 36"/>
          <p:cNvSpPr txBox="1"/>
          <p:nvPr/>
        </p:nvSpPr>
        <p:spPr>
          <a:xfrm>
            <a:off x="2055040" y="1758256"/>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38" name="TextBox 37"/>
          <p:cNvSpPr txBox="1"/>
          <p:nvPr/>
        </p:nvSpPr>
        <p:spPr>
          <a:xfrm>
            <a:off x="6825273" y="1541081"/>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39" name="TextBox 38"/>
          <p:cNvSpPr txBox="1"/>
          <p:nvPr/>
        </p:nvSpPr>
        <p:spPr>
          <a:xfrm>
            <a:off x="10219754" y="1541081"/>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0" name="TextBox 39"/>
          <p:cNvSpPr txBox="1"/>
          <p:nvPr/>
        </p:nvSpPr>
        <p:spPr>
          <a:xfrm>
            <a:off x="1139335" y="1758256"/>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1" name="TextBox 40"/>
          <p:cNvSpPr txBox="1"/>
          <p:nvPr/>
        </p:nvSpPr>
        <p:spPr>
          <a:xfrm>
            <a:off x="3099054" y="1758256"/>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2" name="TextBox 41"/>
          <p:cNvSpPr txBox="1"/>
          <p:nvPr/>
        </p:nvSpPr>
        <p:spPr>
          <a:xfrm>
            <a:off x="9008626" y="1541081"/>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7175442" y="2109017"/>
            <a:ext cx="1407775" cy="895425"/>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1680" y="2064245"/>
            <a:ext cx="1526022" cy="1122656"/>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784" y="2064245"/>
            <a:ext cx="1498600" cy="958121"/>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579" y="2064245"/>
            <a:ext cx="870079" cy="6680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93" y="2064245"/>
            <a:ext cx="595589" cy="580053"/>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205674" y="2064245"/>
            <a:ext cx="853043" cy="849703"/>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841939" y="2110461"/>
            <a:ext cx="1434768" cy="924319"/>
          </a:xfrm>
          <a:prstGeom prst="rect">
            <a:avLst/>
          </a:prstGeom>
        </p:spPr>
      </p:pic>
      <p:sp>
        <p:nvSpPr>
          <p:cNvPr id="50" name="TextBox 49"/>
          <p:cNvSpPr txBox="1"/>
          <p:nvPr/>
        </p:nvSpPr>
        <p:spPr>
          <a:xfrm>
            <a:off x="3649260" y="4708901"/>
            <a:ext cx="605845" cy="197432"/>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51" name="TextBox 50"/>
          <p:cNvSpPr txBox="1"/>
          <p:nvPr/>
        </p:nvSpPr>
        <p:spPr>
          <a:xfrm>
            <a:off x="10354681" y="491909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52" name="TextBox 51"/>
          <p:cNvSpPr txBox="1"/>
          <p:nvPr/>
        </p:nvSpPr>
        <p:spPr>
          <a:xfrm>
            <a:off x="947583" y="4492890"/>
            <a:ext cx="1249914"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53" name="Xbox"/>
          <p:cNvGrpSpPr/>
          <p:nvPr/>
        </p:nvGrpSpPr>
        <p:grpSpPr bwMode="ltGray">
          <a:xfrm>
            <a:off x="3051128" y="5028317"/>
            <a:ext cx="1810281" cy="1302398"/>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37389" y="4842535"/>
            <a:ext cx="2374429" cy="1448608"/>
          </a:xfrm>
          <a:prstGeom prst="rect">
            <a:avLst/>
          </a:prstGeom>
        </p:spPr>
      </p:pic>
      <p:grpSp>
        <p:nvGrpSpPr>
          <p:cNvPr id="58" name="Group 57"/>
          <p:cNvGrpSpPr/>
          <p:nvPr/>
        </p:nvGrpSpPr>
        <p:grpSpPr>
          <a:xfrm>
            <a:off x="10413983" y="5270562"/>
            <a:ext cx="1094313" cy="620214"/>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752376" y="5202919"/>
            <a:ext cx="2197632" cy="867225"/>
          </a:xfrm>
          <a:prstGeom prst="rect">
            <a:avLst/>
          </a:prstGeom>
          <a:noFill/>
          <a:ln>
            <a:noFill/>
          </a:ln>
        </p:spPr>
      </p:pic>
      <p:sp>
        <p:nvSpPr>
          <p:cNvPr id="62" name="TextBox 61"/>
          <p:cNvSpPr txBox="1"/>
          <p:nvPr/>
        </p:nvSpPr>
        <p:spPr>
          <a:xfrm>
            <a:off x="8307589" y="491909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Tree>
    <p:extLst>
      <p:ext uri="{BB962C8B-B14F-4D97-AF65-F5344CB8AC3E}">
        <p14:creationId xmlns:p14="http://schemas.microsoft.com/office/powerpoint/2010/main" val="390845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tuned </a:t>
            </a:r>
            <a:r>
              <a:rPr lang="en-US" dirty="0"/>
              <a:t>to each form factor…</a:t>
            </a:r>
          </a:p>
        </p:txBody>
      </p:sp>
      <p:sp>
        <p:nvSpPr>
          <p:cNvPr id="64" name="TextBox 63"/>
          <p:cNvSpPr txBox="1"/>
          <p:nvPr/>
        </p:nvSpPr>
        <p:spPr>
          <a:xfrm>
            <a:off x="754378" y="4900653"/>
            <a:ext cx="10830156" cy="1532386"/>
          </a:xfrm>
          <a:prstGeom prst="rect">
            <a:avLst/>
          </a:prstGeom>
          <a:solidFill>
            <a:schemeClr val="tx2"/>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One Core OS</a:t>
            </a:r>
          </a:p>
          <a:p>
            <a:pPr algn="ctr">
              <a:lnSpc>
                <a:spcPct val="90000"/>
              </a:lnSpc>
              <a:spcAft>
                <a:spcPts val="588"/>
              </a:spcAft>
            </a:pPr>
            <a:r>
              <a:rPr lang="en-US" sz="1372" i="1" dirty="0" smtClean="0">
                <a:solidFill>
                  <a:prstClr val="white"/>
                </a:solidFill>
              </a:rPr>
              <a:t>Base OS</a:t>
            </a:r>
          </a:p>
          <a:p>
            <a:pPr algn="ctr">
              <a:lnSpc>
                <a:spcPct val="90000"/>
              </a:lnSpc>
              <a:spcAft>
                <a:spcPts val="588"/>
              </a:spcAft>
            </a:pPr>
            <a:r>
              <a:rPr lang="en-US" sz="1372" i="1" dirty="0" smtClean="0">
                <a:solidFill>
                  <a:prstClr val="white"/>
                </a:solidFill>
              </a:rPr>
              <a:t>App  and Device platform</a:t>
            </a:r>
          </a:p>
          <a:p>
            <a:pPr algn="ctr">
              <a:lnSpc>
                <a:spcPct val="90000"/>
              </a:lnSpc>
              <a:spcAft>
                <a:spcPts val="588"/>
              </a:spcAft>
            </a:pPr>
            <a:r>
              <a:rPr lang="en-US" sz="1372" i="1" dirty="0" smtClean="0">
                <a:solidFill>
                  <a:prstClr val="white"/>
                </a:solidFill>
              </a:rPr>
              <a:t>Runtimes and frameworks</a:t>
            </a:r>
            <a:endParaRPr lang="en-US" sz="1372" i="1" dirty="0">
              <a:solidFill>
                <a:prstClr val="white"/>
              </a:solidFill>
            </a:endParaRPr>
          </a:p>
        </p:txBody>
      </p:sp>
      <p:sp>
        <p:nvSpPr>
          <p:cNvPr id="70" name="TextBox 69"/>
          <p:cNvSpPr txBox="1"/>
          <p:nvPr/>
        </p:nvSpPr>
        <p:spPr>
          <a:xfrm>
            <a:off x="9042433" y="1839394"/>
            <a:ext cx="2542032" cy="2935806"/>
          </a:xfrm>
          <a:prstGeom prst="rect">
            <a:avLst/>
          </a:prstGeom>
          <a:solidFill>
            <a:schemeClr val="accent3"/>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 </a:t>
            </a:r>
            <a:br>
              <a:rPr lang="en-US" sz="2353" dirty="0" smtClean="0">
                <a:solidFill>
                  <a:prstClr val="white"/>
                </a:solidFill>
              </a:rPr>
            </a:br>
            <a:r>
              <a:rPr lang="en-US" sz="2353" dirty="0" smtClean="0">
                <a:solidFill>
                  <a:prstClr val="white"/>
                </a:solidFill>
              </a:rPr>
              <a:t>for …</a:t>
            </a:r>
            <a:endParaRPr lang="en-US" sz="2353" dirty="0">
              <a:solidFill>
                <a:prstClr val="white"/>
              </a:solidFill>
            </a:endParaRPr>
          </a:p>
          <a:p>
            <a:pPr algn="ctr">
              <a:lnSpc>
                <a:spcPct val="90000"/>
              </a:lnSpc>
              <a:spcAft>
                <a:spcPts val="588"/>
              </a:spcAft>
            </a:pPr>
            <a:r>
              <a:rPr lang="en-US" sz="1372" i="1" dirty="0" smtClean="0">
                <a:solidFill>
                  <a:prstClr val="white"/>
                </a:solidFill>
              </a:rPr>
              <a:t>Form factor–appropriate</a:t>
            </a:r>
            <a:br>
              <a:rPr lang="en-US" sz="1372" i="1" dirty="0" smtClean="0">
                <a:solidFill>
                  <a:prstClr val="white"/>
                </a:solidFill>
              </a:rPr>
            </a:br>
            <a:r>
              <a:rPr lang="en-US" sz="1372" i="1" dirty="0" smtClean="0">
                <a:solidFill>
                  <a:prstClr val="white"/>
                </a:solidFill>
              </a:rPr>
              <a:t>shell experience</a:t>
            </a:r>
          </a:p>
          <a:p>
            <a:pPr algn="ctr">
              <a:lnSpc>
                <a:spcPct val="90000"/>
              </a:lnSpc>
              <a:spcAft>
                <a:spcPts val="588"/>
              </a:spcAft>
            </a:pPr>
            <a:r>
              <a:rPr lang="en-US" sz="1372" i="1" dirty="0" smtClean="0">
                <a:solidFill>
                  <a:prstClr val="white"/>
                </a:solidFill>
              </a:rPr>
              <a:t>Device-specific scenario support</a:t>
            </a:r>
            <a:endParaRPr lang="en-US" sz="1372" i="1" dirty="0">
              <a:solidFill>
                <a:prstClr val="white"/>
              </a:solidFill>
            </a:endParaRPr>
          </a:p>
          <a:p>
            <a:pPr algn="ctr">
              <a:lnSpc>
                <a:spcPct val="90000"/>
              </a:lnSpc>
              <a:spcAft>
                <a:spcPts val="588"/>
              </a:spcAft>
            </a:pPr>
            <a:endParaRPr lang="en-US" sz="1067" i="1" dirty="0">
              <a:solidFill>
                <a:prstClr val="white"/>
              </a:solidFill>
            </a:endParaRPr>
          </a:p>
        </p:txBody>
      </p:sp>
      <p:grpSp>
        <p:nvGrpSpPr>
          <p:cNvPr id="6" name="Group 5"/>
          <p:cNvGrpSpPr/>
          <p:nvPr/>
        </p:nvGrpSpPr>
        <p:grpSpPr>
          <a:xfrm>
            <a:off x="3517063" y="1839392"/>
            <a:ext cx="2542032" cy="2935806"/>
            <a:chOff x="3512779" y="1839392"/>
            <a:chExt cx="2542032" cy="2935806"/>
          </a:xfrm>
        </p:grpSpPr>
        <p:sp>
          <p:nvSpPr>
            <p:cNvPr id="68" name="TextBox 67"/>
            <p:cNvSpPr txBox="1"/>
            <p:nvPr/>
          </p:nvSpPr>
          <p:spPr>
            <a:xfrm>
              <a:off x="3512779" y="1839392"/>
              <a:ext cx="2542032" cy="2935806"/>
            </a:xfrm>
            <a:prstGeom prst="rect">
              <a:avLst/>
            </a:prstGeom>
            <a:solidFill>
              <a:schemeClr val="accent5"/>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 </a:t>
              </a:r>
              <a:br>
                <a:rPr lang="en-US" sz="2353" dirty="0" smtClean="0">
                  <a:solidFill>
                    <a:prstClr val="white"/>
                  </a:solidFill>
                </a:rPr>
              </a:br>
              <a:r>
                <a:rPr lang="en-US" sz="2353" dirty="0" smtClean="0">
                  <a:solidFill>
                    <a:prstClr val="white"/>
                  </a:solidFill>
                </a:rPr>
                <a:t>for phones</a:t>
              </a:r>
              <a:endParaRPr lang="en-US" sz="2353" dirty="0">
                <a:solidFill>
                  <a:prstClr val="white"/>
                </a:solidFill>
              </a:endParaRPr>
            </a:p>
            <a:p>
              <a:pPr algn="ctr">
                <a:lnSpc>
                  <a:spcPct val="90000"/>
                </a:lnSpc>
                <a:spcAft>
                  <a:spcPts val="588"/>
                </a:spcAft>
              </a:pPr>
              <a:r>
                <a:rPr lang="en-US" sz="1372" i="1" dirty="0" smtClean="0">
                  <a:solidFill>
                    <a:prstClr val="white"/>
                  </a:solidFill>
                </a:rPr>
                <a:t>Familiar mobile shell</a:t>
              </a:r>
            </a:p>
            <a:p>
              <a:pPr algn="ctr">
                <a:lnSpc>
                  <a:spcPct val="90000"/>
                </a:lnSpc>
                <a:spcAft>
                  <a:spcPts val="588"/>
                </a:spcAft>
              </a:pPr>
              <a:r>
                <a:rPr lang="en-US" sz="1372" i="1" dirty="0" smtClean="0">
                  <a:solidFill>
                    <a:prstClr val="white"/>
                  </a:solidFill>
                </a:rPr>
                <a:t>Rich telephony</a:t>
              </a:r>
            </a:p>
            <a:p>
              <a:pPr algn="ctr">
                <a:lnSpc>
                  <a:spcPct val="90000"/>
                </a:lnSpc>
                <a:spcAft>
                  <a:spcPts val="588"/>
                </a:spcAft>
              </a:pPr>
              <a:r>
                <a:rPr lang="en-US" sz="1372" i="1" dirty="0" smtClean="0">
                  <a:solidFill>
                    <a:prstClr val="white"/>
                  </a:solidFill>
                </a:rPr>
                <a:t>Windows phone app compatibility</a:t>
              </a:r>
            </a:p>
          </p:txBody>
        </p:sp>
        <p:sp>
          <p:nvSpPr>
            <p:cNvPr id="72" name="Rounded Rectangle 223"/>
            <p:cNvSpPr/>
            <p:nvPr/>
          </p:nvSpPr>
          <p:spPr bwMode="auto">
            <a:xfrm>
              <a:off x="3742163" y="3965068"/>
              <a:ext cx="368521"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73" name="Freeform 5"/>
          <p:cNvSpPr>
            <a:spLocks noEditPoints="1"/>
          </p:cNvSpPr>
          <p:nvPr/>
        </p:nvSpPr>
        <p:spPr bwMode="auto">
          <a:xfrm>
            <a:off x="3657872" y="5294077"/>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nvGrpSpPr>
          <p:cNvPr id="7" name="Group 6"/>
          <p:cNvGrpSpPr/>
          <p:nvPr/>
        </p:nvGrpSpPr>
        <p:grpSpPr>
          <a:xfrm>
            <a:off x="754378" y="1839393"/>
            <a:ext cx="2542032" cy="2935806"/>
            <a:chOff x="754378" y="1839393"/>
            <a:chExt cx="2542032" cy="2935806"/>
          </a:xfrm>
        </p:grpSpPr>
        <p:sp>
          <p:nvSpPr>
            <p:cNvPr id="67" name="TextBox 66"/>
            <p:cNvSpPr txBox="1"/>
            <p:nvPr/>
          </p:nvSpPr>
          <p:spPr>
            <a:xfrm>
              <a:off x="754378" y="1839393"/>
              <a:ext cx="2542032" cy="2935806"/>
            </a:xfrm>
            <a:prstGeom prst="rect">
              <a:avLst/>
            </a:prstGeom>
            <a:solidFill>
              <a:schemeClr val="accent2"/>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a:t>
              </a:r>
              <a:br>
                <a:rPr lang="en-US" sz="2353" dirty="0" smtClean="0">
                  <a:solidFill>
                    <a:prstClr val="white"/>
                  </a:solidFill>
                </a:rPr>
              </a:br>
              <a:r>
                <a:rPr lang="en-US" sz="2353" dirty="0" smtClean="0">
                  <a:solidFill>
                    <a:prstClr val="white"/>
                  </a:solidFill>
                </a:rPr>
                <a:t> for PCs</a:t>
              </a:r>
              <a:endParaRPr lang="en-US" sz="2353" dirty="0">
                <a:solidFill>
                  <a:prstClr val="white"/>
                </a:solidFill>
              </a:endParaRPr>
            </a:p>
            <a:p>
              <a:pPr algn="ctr">
                <a:lnSpc>
                  <a:spcPct val="90000"/>
                </a:lnSpc>
                <a:spcAft>
                  <a:spcPts val="588"/>
                </a:spcAft>
              </a:pPr>
              <a:r>
                <a:rPr lang="en-US" sz="1372" i="1" dirty="0" smtClean="0">
                  <a:solidFill>
                    <a:prstClr val="white"/>
                  </a:solidFill>
                </a:rPr>
                <a:t>Familiar desktop shell</a:t>
              </a:r>
            </a:p>
            <a:p>
              <a:pPr algn="ctr">
                <a:lnSpc>
                  <a:spcPct val="90000"/>
                </a:lnSpc>
                <a:spcAft>
                  <a:spcPts val="588"/>
                </a:spcAft>
              </a:pPr>
              <a:r>
                <a:rPr lang="en-US" sz="1372" i="1" dirty="0" smtClean="0">
                  <a:solidFill>
                    <a:prstClr val="white"/>
                  </a:solidFill>
                </a:rPr>
                <a:t>Broad hardware ecosystem</a:t>
              </a:r>
            </a:p>
            <a:p>
              <a:pPr algn="ctr">
                <a:lnSpc>
                  <a:spcPct val="90000"/>
                </a:lnSpc>
                <a:spcAft>
                  <a:spcPts val="588"/>
                </a:spcAft>
              </a:pPr>
              <a:r>
                <a:rPr lang="en-US" sz="1372" i="1" dirty="0" smtClean="0">
                  <a:solidFill>
                    <a:prstClr val="white"/>
                  </a:solidFill>
                </a:rPr>
                <a:t>Windows desktop application compatibility</a:t>
              </a:r>
            </a:p>
          </p:txBody>
        </p:sp>
        <p:sp>
          <p:nvSpPr>
            <p:cNvPr id="74" name="Round Same Side Corner Rectangle 11"/>
            <p:cNvSpPr/>
            <p:nvPr/>
          </p:nvSpPr>
          <p:spPr>
            <a:xfrm>
              <a:off x="925969" y="3892187"/>
              <a:ext cx="99782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algn="ctr">
                <a:defRPr/>
              </a:pPr>
              <a:endParaRPr lang="en-US" kern="0">
                <a:solidFill>
                  <a:srgbClr val="00D8CC"/>
                </a:solidFill>
                <a:latin typeface="Segoe"/>
              </a:endParaRPr>
            </a:p>
          </p:txBody>
        </p:sp>
      </p:grpSp>
      <p:grpSp>
        <p:nvGrpSpPr>
          <p:cNvPr id="4" name="Group 3"/>
          <p:cNvGrpSpPr/>
          <p:nvPr/>
        </p:nvGrpSpPr>
        <p:grpSpPr>
          <a:xfrm>
            <a:off x="6279748" y="1839393"/>
            <a:ext cx="2542032" cy="2935806"/>
            <a:chOff x="6244425" y="1839393"/>
            <a:chExt cx="2542032" cy="2935806"/>
          </a:xfrm>
        </p:grpSpPr>
        <p:sp>
          <p:nvSpPr>
            <p:cNvPr id="69" name="TextBox 68"/>
            <p:cNvSpPr txBox="1"/>
            <p:nvPr/>
          </p:nvSpPr>
          <p:spPr>
            <a:xfrm>
              <a:off x="6244425" y="1839393"/>
              <a:ext cx="2542032" cy="2935806"/>
            </a:xfrm>
            <a:prstGeom prst="rect">
              <a:avLst/>
            </a:prstGeom>
            <a:solidFill>
              <a:srgbClr val="009900"/>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a:t>
              </a:r>
              <a:br>
                <a:rPr lang="en-US" sz="2353" dirty="0" smtClean="0">
                  <a:solidFill>
                    <a:prstClr val="white"/>
                  </a:solidFill>
                </a:rPr>
              </a:br>
              <a:r>
                <a:rPr lang="en-US" sz="2353" dirty="0" smtClean="0">
                  <a:solidFill>
                    <a:prstClr val="white"/>
                  </a:solidFill>
                </a:rPr>
                <a:t> on Xbox</a:t>
              </a:r>
              <a:endParaRPr lang="en-US" sz="2353" dirty="0">
                <a:solidFill>
                  <a:prstClr val="white"/>
                </a:solidFill>
              </a:endParaRPr>
            </a:p>
            <a:p>
              <a:pPr algn="ctr">
                <a:lnSpc>
                  <a:spcPct val="90000"/>
                </a:lnSpc>
                <a:spcAft>
                  <a:spcPts val="588"/>
                </a:spcAft>
              </a:pPr>
              <a:r>
                <a:rPr lang="en-US" sz="1372" i="1" smtClean="0">
                  <a:solidFill>
                    <a:prstClr val="white"/>
                  </a:solidFill>
                </a:rPr>
                <a:t>10’ </a:t>
              </a:r>
              <a:r>
                <a:rPr lang="en-US" sz="1372" i="1" dirty="0" smtClean="0">
                  <a:solidFill>
                    <a:prstClr val="white"/>
                  </a:solidFill>
                </a:rPr>
                <a:t>shell experience</a:t>
              </a:r>
            </a:p>
            <a:p>
              <a:pPr algn="ctr">
                <a:lnSpc>
                  <a:spcPct val="90000"/>
                </a:lnSpc>
                <a:spcAft>
                  <a:spcPts val="588"/>
                </a:spcAft>
              </a:pPr>
              <a:r>
                <a:rPr lang="en-US" sz="1372" i="1" dirty="0" smtClean="0">
                  <a:solidFill>
                    <a:prstClr val="white"/>
                  </a:solidFill>
                </a:rPr>
                <a:t>Shared gaming experiences</a:t>
              </a:r>
            </a:p>
            <a:p>
              <a:pPr algn="ctr">
                <a:lnSpc>
                  <a:spcPct val="90000"/>
                </a:lnSpc>
                <a:spcAft>
                  <a:spcPts val="588"/>
                </a:spcAft>
              </a:pPr>
              <a:r>
                <a:rPr lang="en-US" sz="1372" i="1" dirty="0" smtClean="0">
                  <a:solidFill>
                    <a:prstClr val="white"/>
                  </a:solidFill>
                </a:rPr>
                <a:t>Xbox One</a:t>
              </a:r>
              <a:br>
                <a:rPr lang="en-US" sz="1372" i="1" dirty="0" smtClean="0">
                  <a:solidFill>
                    <a:prstClr val="white"/>
                  </a:solidFill>
                </a:rPr>
              </a:br>
              <a:r>
                <a:rPr lang="en-US" sz="1372" i="1" dirty="0" smtClean="0">
                  <a:solidFill>
                    <a:prstClr val="white"/>
                  </a:solidFill>
                </a:rPr>
                <a:t>game and app compatibility</a:t>
              </a:r>
            </a:p>
            <a:p>
              <a:pPr algn="ctr">
                <a:lnSpc>
                  <a:spcPct val="90000"/>
                </a:lnSpc>
                <a:spcAft>
                  <a:spcPts val="588"/>
                </a:spcAft>
              </a:pPr>
              <a:endParaRPr lang="en-US" sz="1372" i="1" dirty="0">
                <a:solidFill>
                  <a:prstClr val="white"/>
                </a:solidFill>
              </a:endParaRPr>
            </a:p>
          </p:txBody>
        </p:sp>
        <p:pic>
          <p:nvPicPr>
            <p:cNvPr id="75" name="Picture 20"/>
            <p:cNvPicPr>
              <a:picLocks noChangeAspect="1" noChangeArrowheads="1"/>
            </p:cNvPicPr>
            <p:nvPr/>
          </p:nvPicPr>
          <p:blipFill>
            <a:blip r:embed="rId3" cstate="screen">
              <a:lum bright="100000"/>
              <a:extLst>
                <a:ext uri="{28A0092B-C50C-407E-A947-70E740481C1C}">
                  <a14:useLocalDpi xmlns:a14="http://schemas.microsoft.com/office/drawing/2010/main"/>
                </a:ext>
              </a:extLst>
            </a:blip>
            <a:srcRect/>
            <a:stretch>
              <a:fillRect/>
            </a:stretch>
          </p:blipFill>
          <p:spPr bwMode="auto">
            <a:xfrm>
              <a:off x="6500149" y="4123552"/>
              <a:ext cx="630440" cy="47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3140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with a universal app platform...</a:t>
            </a:r>
            <a:endParaRPr lang="en-US" dirty="0"/>
          </a:p>
        </p:txBody>
      </p:sp>
      <p:sp>
        <p:nvSpPr>
          <p:cNvPr id="16" name="Freeform 15"/>
          <p:cNvSpPr>
            <a:spLocks noChangeAspect="1"/>
          </p:cNvSpPr>
          <p:nvPr/>
        </p:nvSpPr>
        <p:spPr bwMode="black">
          <a:xfrm flipH="1">
            <a:off x="2634742" y="2193151"/>
            <a:ext cx="1148665" cy="73719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defTabSz="914367"/>
            <a:endParaRPr lang="en-US" sz="1765" dirty="0">
              <a:solidFill>
                <a:srgbClr val="505050"/>
              </a:solidFill>
            </a:endParaRPr>
          </a:p>
        </p:txBody>
      </p:sp>
      <p:sp>
        <p:nvSpPr>
          <p:cNvPr id="17" name="Freeform 13"/>
          <p:cNvSpPr>
            <a:spLocks noChangeAspect="1" noEditPoints="1"/>
          </p:cNvSpPr>
          <p:nvPr/>
        </p:nvSpPr>
        <p:spPr bwMode="black">
          <a:xfrm>
            <a:off x="6138084" y="2239573"/>
            <a:ext cx="438805" cy="823901"/>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 name="Freeform 107"/>
          <p:cNvSpPr>
            <a:spLocks noChangeAspect="1" noEditPoints="1"/>
          </p:cNvSpPr>
          <p:nvPr/>
        </p:nvSpPr>
        <p:spPr bwMode="black">
          <a:xfrm>
            <a:off x="10187935" y="2361341"/>
            <a:ext cx="820475" cy="572306"/>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defTabSz="914367"/>
            <a:endParaRPr lang="en-US" sz="1765" dirty="0">
              <a:solidFill>
                <a:srgbClr val="000000"/>
              </a:solidFill>
            </a:endParaRPr>
          </a:p>
        </p:txBody>
      </p:sp>
      <p:sp>
        <p:nvSpPr>
          <p:cNvPr id="19" name="Freeform 18"/>
          <p:cNvSpPr>
            <a:spLocks noChangeAspect="1"/>
          </p:cNvSpPr>
          <p:nvPr/>
        </p:nvSpPr>
        <p:spPr bwMode="black">
          <a:xfrm>
            <a:off x="8711821" y="2372912"/>
            <a:ext cx="820475" cy="5299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a:spLocks noChangeAspect="1"/>
          </p:cNvSpPr>
          <p:nvPr/>
        </p:nvSpPr>
        <p:spPr bwMode="black">
          <a:xfrm>
            <a:off x="1165663" y="2188070"/>
            <a:ext cx="981568" cy="94912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29"/>
          <p:cNvSpPr>
            <a:spLocks noChangeAspect="1" noEditPoints="1"/>
          </p:cNvSpPr>
          <p:nvPr/>
        </p:nvSpPr>
        <p:spPr bwMode="black">
          <a:xfrm>
            <a:off x="4372182" y="2226032"/>
            <a:ext cx="1116788" cy="705487"/>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 name="Rectangle 21"/>
          <p:cNvSpPr/>
          <p:nvPr/>
        </p:nvSpPr>
        <p:spPr bwMode="auto">
          <a:xfrm>
            <a:off x="1165664" y="3308600"/>
            <a:ext cx="9935375" cy="8370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Windows Universal Platform</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Common &amp; Consistent APIs</a:t>
            </a:r>
          </a:p>
        </p:txBody>
      </p:sp>
      <p:sp>
        <p:nvSpPr>
          <p:cNvPr id="23" name="Rectangle 22"/>
          <p:cNvSpPr/>
          <p:nvPr/>
        </p:nvSpPr>
        <p:spPr>
          <a:xfrm>
            <a:off x="384730" y="4354827"/>
            <a:ext cx="2969348" cy="1450397"/>
          </a:xfrm>
          <a:prstGeom prst="rect">
            <a:avLst/>
          </a:prstGeom>
        </p:spPr>
        <p:txBody>
          <a:bodyPr wrap="square">
            <a:spAutoFit/>
          </a:bodyPr>
          <a:lstStyle/>
          <a:p>
            <a:pPr marL="731398" lvl="1" defTabSz="914367"/>
            <a:r>
              <a:rPr lang="en-US" sz="1765" b="1" dirty="0">
                <a:solidFill>
                  <a:srgbClr val="505050"/>
                </a:solidFill>
              </a:rPr>
              <a:t>Languages</a:t>
            </a:r>
          </a:p>
          <a:p>
            <a:pPr marL="1112334" lvl="1" indent="-380936" defTabSz="914367">
              <a:buFont typeface="Arial" panose="020B0604020202020204" pitchFamily="34" charset="0"/>
              <a:buChar char="•"/>
            </a:pPr>
            <a:r>
              <a:rPr lang="en-US" sz="1765" dirty="0">
                <a:solidFill>
                  <a:srgbClr val="505050"/>
                </a:solidFill>
              </a:rPr>
              <a:t>C++ /CX</a:t>
            </a:r>
          </a:p>
          <a:p>
            <a:pPr marL="1112334" lvl="1" indent="-380936" defTabSz="914367">
              <a:buFont typeface="Arial" panose="020B0604020202020204" pitchFamily="34" charset="0"/>
              <a:buChar char="•"/>
            </a:pPr>
            <a:r>
              <a:rPr lang="en-US" sz="1765" dirty="0">
                <a:solidFill>
                  <a:srgbClr val="505050"/>
                </a:solidFill>
              </a:rPr>
              <a:t>C#, VB</a:t>
            </a:r>
          </a:p>
          <a:p>
            <a:pPr marL="1112334" lvl="1" indent="-380936" defTabSz="914367">
              <a:buFont typeface="Arial" panose="020B0604020202020204" pitchFamily="34" charset="0"/>
              <a:buChar char="•"/>
            </a:pPr>
            <a:r>
              <a:rPr lang="en-US" sz="1765" dirty="0">
                <a:solidFill>
                  <a:srgbClr val="505050"/>
                </a:solidFill>
              </a:rPr>
              <a:t>JS</a:t>
            </a:r>
          </a:p>
          <a:p>
            <a:pPr marL="1112334" lvl="1" indent="-380936" defTabSz="914367">
              <a:buFont typeface="Arial" panose="020B0604020202020204" pitchFamily="34" charset="0"/>
              <a:buChar char="•"/>
            </a:pPr>
            <a:r>
              <a:rPr lang="en-US" sz="1765" dirty="0" smtClean="0">
                <a:solidFill>
                  <a:srgbClr val="505050"/>
                </a:solidFill>
              </a:rPr>
              <a:t>More</a:t>
            </a:r>
            <a:endParaRPr lang="en-US" sz="1765" dirty="0">
              <a:solidFill>
                <a:srgbClr val="505050"/>
              </a:solidFill>
            </a:endParaRPr>
          </a:p>
        </p:txBody>
      </p:sp>
      <p:sp>
        <p:nvSpPr>
          <p:cNvPr id="24" name="Rectangle 23"/>
          <p:cNvSpPr/>
          <p:nvPr/>
        </p:nvSpPr>
        <p:spPr>
          <a:xfrm>
            <a:off x="4545991" y="4373270"/>
            <a:ext cx="2969348" cy="1448287"/>
          </a:xfrm>
          <a:prstGeom prst="rect">
            <a:avLst/>
          </a:prstGeom>
        </p:spPr>
        <p:txBody>
          <a:bodyPr wrap="square">
            <a:spAutoFit/>
          </a:bodyPr>
          <a:lstStyle/>
          <a:p>
            <a:pPr marL="731398" lvl="1" defTabSz="914367"/>
            <a:r>
              <a:rPr lang="en-US" sz="1765" b="1" dirty="0">
                <a:solidFill>
                  <a:srgbClr val="505050"/>
                </a:solidFill>
              </a:rPr>
              <a:t>APIs</a:t>
            </a:r>
          </a:p>
          <a:p>
            <a:pPr marL="1112334" lvl="1" indent="-380936" defTabSz="914367">
              <a:buFont typeface="Arial" panose="020B0604020202020204" pitchFamily="34" charset="0"/>
              <a:buChar char="•"/>
            </a:pPr>
            <a:r>
              <a:rPr lang="en-US" sz="1765" dirty="0" err="1">
                <a:solidFill>
                  <a:srgbClr val="505050"/>
                </a:solidFill>
              </a:rPr>
              <a:t>WinRT</a:t>
            </a:r>
            <a:endParaRPr lang="en-US" sz="1765" dirty="0">
              <a:solidFill>
                <a:srgbClr val="505050"/>
              </a:solidFill>
            </a:endParaRPr>
          </a:p>
          <a:p>
            <a:pPr marL="1112334" lvl="1" indent="-380936" defTabSz="914367">
              <a:buFont typeface="Arial" panose="020B0604020202020204" pitchFamily="34" charset="0"/>
              <a:buChar char="•"/>
            </a:pPr>
            <a:r>
              <a:rPr lang="en-US" sz="1765" dirty="0">
                <a:solidFill>
                  <a:srgbClr val="505050"/>
                </a:solidFill>
              </a:rPr>
              <a:t>Win32</a:t>
            </a:r>
          </a:p>
          <a:p>
            <a:pPr marL="1112334" lvl="1" indent="-380936" defTabSz="914367">
              <a:buFont typeface="Arial" panose="020B0604020202020204" pitchFamily="34" charset="0"/>
              <a:buChar char="•"/>
            </a:pPr>
            <a:r>
              <a:rPr lang="en-US" sz="1765" dirty="0">
                <a:solidFill>
                  <a:srgbClr val="505050"/>
                </a:solidFill>
              </a:rPr>
              <a:t>.NET</a:t>
            </a:r>
          </a:p>
          <a:p>
            <a:pPr marL="1112334" lvl="1" indent="-380936" defTabSz="914367">
              <a:buFont typeface="Arial" panose="020B0604020202020204" pitchFamily="34" charset="0"/>
              <a:buChar char="•"/>
            </a:pPr>
            <a:r>
              <a:rPr lang="en-US" sz="1765" dirty="0">
                <a:solidFill>
                  <a:srgbClr val="505050"/>
                </a:solidFill>
              </a:rPr>
              <a:t>Wiring</a:t>
            </a:r>
          </a:p>
        </p:txBody>
      </p:sp>
      <p:sp>
        <p:nvSpPr>
          <p:cNvPr id="25" name="Rectangle 24"/>
          <p:cNvSpPr/>
          <p:nvPr/>
        </p:nvSpPr>
        <p:spPr>
          <a:xfrm>
            <a:off x="6245404" y="4350767"/>
            <a:ext cx="2763977" cy="1448287"/>
          </a:xfrm>
          <a:prstGeom prst="rect">
            <a:avLst/>
          </a:prstGeom>
        </p:spPr>
        <p:txBody>
          <a:bodyPr wrap="square">
            <a:spAutoFit/>
          </a:bodyPr>
          <a:lstStyle/>
          <a:p>
            <a:pPr marL="731398" lvl="1" defTabSz="914367"/>
            <a:r>
              <a:rPr lang="en-US" sz="1765" b="1" dirty="0">
                <a:solidFill>
                  <a:srgbClr val="505050"/>
                </a:solidFill>
              </a:rPr>
              <a:t>Deployment and Execution</a:t>
            </a:r>
          </a:p>
          <a:p>
            <a:pPr marL="1112334" lvl="1" indent="-380936" defTabSz="914367">
              <a:buFont typeface="Arial" panose="020B0604020202020204" pitchFamily="34" charset="0"/>
              <a:buChar char="•"/>
            </a:pPr>
            <a:r>
              <a:rPr lang="en-US" sz="1765" dirty="0">
                <a:solidFill>
                  <a:srgbClr val="505050"/>
                </a:solidFill>
              </a:rPr>
              <a:t>APPX</a:t>
            </a:r>
          </a:p>
          <a:p>
            <a:pPr marL="1112334" lvl="1" indent="-380936" defTabSz="914367">
              <a:buFont typeface="Arial" panose="020B0604020202020204" pitchFamily="34" charset="0"/>
              <a:buChar char="•"/>
            </a:pPr>
            <a:r>
              <a:rPr lang="en-US" sz="1765" dirty="0" err="1">
                <a:solidFill>
                  <a:srgbClr val="505050"/>
                </a:solidFill>
              </a:rPr>
              <a:t>Xcopy</a:t>
            </a:r>
            <a:endParaRPr lang="en-US" sz="1765" dirty="0">
              <a:solidFill>
                <a:srgbClr val="505050"/>
              </a:solidFill>
            </a:endParaRPr>
          </a:p>
          <a:p>
            <a:pPr marL="1112334" lvl="1" indent="-380936" defTabSz="914367">
              <a:buFont typeface="Arial" panose="020B0604020202020204" pitchFamily="34" charset="0"/>
              <a:buChar char="•"/>
            </a:pPr>
            <a:r>
              <a:rPr lang="en-US" sz="1765">
                <a:solidFill>
                  <a:srgbClr val="505050"/>
                </a:solidFill>
              </a:rPr>
              <a:t>App Isolation</a:t>
            </a:r>
            <a:endParaRPr lang="en-US" sz="1765" dirty="0">
              <a:solidFill>
                <a:srgbClr val="505050"/>
              </a:solidFill>
            </a:endParaRPr>
          </a:p>
        </p:txBody>
      </p:sp>
      <p:sp>
        <p:nvSpPr>
          <p:cNvPr id="26" name="Rectangle 25"/>
          <p:cNvSpPr/>
          <p:nvPr/>
        </p:nvSpPr>
        <p:spPr>
          <a:xfrm>
            <a:off x="2435599" y="4366617"/>
            <a:ext cx="2969348" cy="1176733"/>
          </a:xfrm>
          <a:prstGeom prst="rect">
            <a:avLst/>
          </a:prstGeom>
        </p:spPr>
        <p:txBody>
          <a:bodyPr wrap="square">
            <a:spAutoFit/>
          </a:bodyPr>
          <a:lstStyle/>
          <a:p>
            <a:pPr marL="731398" lvl="1" defTabSz="914367"/>
            <a:r>
              <a:rPr lang="en-US" sz="1765" b="1" dirty="0">
                <a:solidFill>
                  <a:srgbClr val="505050"/>
                </a:solidFill>
              </a:rPr>
              <a:t>UI Frameworks</a:t>
            </a:r>
          </a:p>
          <a:p>
            <a:pPr marL="1112334" lvl="1" indent="-380936" defTabSz="914367">
              <a:buFont typeface="Arial" panose="020B0604020202020204" pitchFamily="34" charset="0"/>
              <a:buChar char="•"/>
            </a:pPr>
            <a:r>
              <a:rPr lang="en-US" sz="1765" dirty="0">
                <a:solidFill>
                  <a:srgbClr val="505050"/>
                </a:solidFill>
              </a:rPr>
              <a:t>HTML</a:t>
            </a:r>
          </a:p>
          <a:p>
            <a:pPr marL="1112334" lvl="1" indent="-380936" defTabSz="914367">
              <a:buFont typeface="Arial" panose="020B0604020202020204" pitchFamily="34" charset="0"/>
              <a:buChar char="•"/>
            </a:pPr>
            <a:r>
              <a:rPr lang="en-US" sz="1765" dirty="0" err="1">
                <a:solidFill>
                  <a:srgbClr val="505050"/>
                </a:solidFill>
              </a:rPr>
              <a:t>Xaml</a:t>
            </a:r>
            <a:endParaRPr lang="en-US" sz="1765" dirty="0">
              <a:solidFill>
                <a:srgbClr val="505050"/>
              </a:solidFill>
            </a:endParaRPr>
          </a:p>
          <a:p>
            <a:pPr marL="1112334" lvl="1" indent="-380936" defTabSz="914367">
              <a:buFont typeface="Arial" panose="020B0604020202020204" pitchFamily="34" charset="0"/>
              <a:buChar char="•"/>
            </a:pPr>
            <a:r>
              <a:rPr lang="en-US" sz="1765" dirty="0">
                <a:solidFill>
                  <a:srgbClr val="505050"/>
                </a:solidFill>
              </a:rPr>
              <a:t>DirectX</a:t>
            </a:r>
          </a:p>
        </p:txBody>
      </p:sp>
      <p:sp>
        <p:nvSpPr>
          <p:cNvPr id="27" name="Freeform 26"/>
          <p:cNvSpPr/>
          <p:nvPr/>
        </p:nvSpPr>
        <p:spPr bwMode="auto">
          <a:xfrm>
            <a:off x="7287387" y="2237607"/>
            <a:ext cx="673029" cy="653968"/>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886" fontAlgn="base">
              <a:spcBef>
                <a:spcPct val="0"/>
              </a:spcBef>
              <a:spcAft>
                <a:spcPct val="0"/>
              </a:spcAft>
            </a:pPr>
            <a:endParaRPr lang="en-US" sz="1400" spc="-5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654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and some pretty cool devices.</a:t>
            </a:r>
            <a:endParaRPr lang="en-US" dirty="0"/>
          </a:p>
        </p:txBody>
      </p:sp>
      <p:pic>
        <p:nvPicPr>
          <p:cNvPr id="28" name="Picture 27"/>
          <p:cNvPicPr>
            <a:picLocks noChangeAspect="1"/>
          </p:cNvPicPr>
          <p:nvPr/>
        </p:nvPicPr>
        <p:blipFill>
          <a:blip r:embed="rId3"/>
          <a:stretch>
            <a:fillRect/>
          </a:stretch>
        </p:blipFill>
        <p:spPr>
          <a:xfrm>
            <a:off x="1821808" y="1712612"/>
            <a:ext cx="8548383" cy="4804375"/>
          </a:xfrm>
          <a:prstGeom prst="rect">
            <a:avLst/>
          </a:prstGeom>
        </p:spPr>
      </p:pic>
    </p:spTree>
    <p:extLst>
      <p:ext uri="{BB962C8B-B14F-4D97-AF65-F5344CB8AC3E}">
        <p14:creationId xmlns:p14="http://schemas.microsoft.com/office/powerpoint/2010/main" val="1740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.NET Micro Framework and Gadgeteer</a:t>
            </a:r>
            <a:endParaRPr lang="en-US" dirty="0"/>
          </a:p>
        </p:txBody>
      </p:sp>
      <p:pic>
        <p:nvPicPr>
          <p:cNvPr id="28" name="Picture 27"/>
          <p:cNvPicPr>
            <a:picLocks noChangeAspect="1"/>
          </p:cNvPicPr>
          <p:nvPr/>
        </p:nvPicPr>
        <p:blipFill>
          <a:blip r:embed="rId3"/>
          <a:stretch>
            <a:fillRect/>
          </a:stretch>
        </p:blipFill>
        <p:spPr>
          <a:xfrm>
            <a:off x="481780" y="1770853"/>
            <a:ext cx="4304433" cy="4304433"/>
          </a:xfrm>
          <a:prstGeom prst="rect">
            <a:avLst/>
          </a:prstGeom>
        </p:spPr>
      </p:pic>
      <p:pic>
        <p:nvPicPr>
          <p:cNvPr id="29" name="Picture 28"/>
          <p:cNvPicPr>
            <a:picLocks noChangeAspect="1"/>
          </p:cNvPicPr>
          <p:nvPr/>
        </p:nvPicPr>
        <p:blipFill>
          <a:blip r:embed="rId4"/>
          <a:stretch>
            <a:fillRect/>
          </a:stretch>
        </p:blipFill>
        <p:spPr>
          <a:xfrm>
            <a:off x="5742287" y="2092398"/>
            <a:ext cx="5493639" cy="3982888"/>
          </a:xfrm>
          <a:prstGeom prst="rect">
            <a:avLst/>
          </a:prstGeom>
        </p:spPr>
      </p:pic>
    </p:spTree>
    <p:extLst>
      <p:ext uri="{BB962C8B-B14F-4D97-AF65-F5344CB8AC3E}">
        <p14:creationId xmlns:p14="http://schemas.microsoft.com/office/powerpoint/2010/main" val="205341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Gadgeteer on Windows</a:t>
            </a:r>
            <a:endParaRPr lang="en-US" dirty="0"/>
          </a:p>
        </p:txBody>
      </p:sp>
      <p:pic>
        <p:nvPicPr>
          <p:cNvPr id="6" name="Picture 5"/>
          <p:cNvPicPr>
            <a:picLocks noChangeAspect="1"/>
          </p:cNvPicPr>
          <p:nvPr/>
        </p:nvPicPr>
        <p:blipFill>
          <a:blip r:embed="rId3"/>
          <a:stretch>
            <a:fillRect/>
          </a:stretch>
        </p:blipFill>
        <p:spPr>
          <a:xfrm>
            <a:off x="6764017" y="1688839"/>
            <a:ext cx="5161063" cy="4654575"/>
          </a:xfrm>
          <a:prstGeom prst="rect">
            <a:avLst/>
          </a:prstGeom>
        </p:spPr>
      </p:pic>
      <p:pic>
        <p:nvPicPr>
          <p:cNvPr id="4" name="Picture 3"/>
          <p:cNvPicPr>
            <a:picLocks noChangeAspect="1"/>
          </p:cNvPicPr>
          <p:nvPr/>
        </p:nvPicPr>
        <p:blipFill>
          <a:blip r:embed="rId4"/>
          <a:stretch>
            <a:fillRect/>
          </a:stretch>
        </p:blipFill>
        <p:spPr>
          <a:xfrm>
            <a:off x="186812" y="1868202"/>
            <a:ext cx="6429999" cy="4475211"/>
          </a:xfrm>
          <a:prstGeom prst="rect">
            <a:avLst/>
          </a:prstGeom>
        </p:spPr>
      </p:pic>
    </p:spTree>
    <p:extLst>
      <p:ext uri="{BB962C8B-B14F-4D97-AF65-F5344CB8AC3E}">
        <p14:creationId xmlns:p14="http://schemas.microsoft.com/office/powerpoint/2010/main" val="12377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 stuff</a:t>
            </a:r>
            <a:endParaRPr lang="en-US" dirty="0"/>
          </a:p>
        </p:txBody>
      </p:sp>
      <p:sp>
        <p:nvSpPr>
          <p:cNvPr id="3" name="Content Placeholder 2"/>
          <p:cNvSpPr>
            <a:spLocks noGrp="1"/>
          </p:cNvSpPr>
          <p:nvPr>
            <p:ph idx="1"/>
          </p:nvPr>
        </p:nvSpPr>
        <p:spPr/>
        <p:txBody>
          <a:bodyPr/>
          <a:lstStyle/>
          <a:p>
            <a:r>
              <a:rPr lang="en-US" dirty="0" smtClean="0"/>
              <a:t>We’ll figure the network out as we go:</a:t>
            </a:r>
          </a:p>
          <a:p>
            <a:pPr lvl="1"/>
            <a:r>
              <a:rPr lang="en-US" dirty="0" smtClean="0"/>
              <a:t>For now, you can connect to the </a:t>
            </a:r>
            <a:r>
              <a:rPr lang="en-US" dirty="0" err="1" smtClean="0"/>
              <a:t>WiFi</a:t>
            </a:r>
            <a:r>
              <a:rPr lang="en-US" dirty="0" smtClean="0"/>
              <a:t> :</a:t>
            </a:r>
          </a:p>
          <a:p>
            <a:pPr lvl="2"/>
            <a:r>
              <a:rPr lang="en-US" dirty="0" smtClean="0"/>
              <a:t>SSID </a:t>
            </a:r>
            <a:r>
              <a:rPr lang="en-US" b="1" dirty="0" err="1" smtClean="0"/>
              <a:t>msiotcamp</a:t>
            </a:r>
            <a:endParaRPr lang="en-US" b="1" dirty="0" smtClean="0"/>
          </a:p>
          <a:p>
            <a:pPr lvl="2"/>
            <a:r>
              <a:rPr lang="en-US" dirty="0" smtClean="0"/>
              <a:t>PWD	</a:t>
            </a:r>
            <a:r>
              <a:rPr lang="en-US" b="1" dirty="0" err="1" smtClean="0"/>
              <a:t>msiotcamp</a:t>
            </a:r>
            <a:endParaRPr lang="en-US" b="1" dirty="0" smtClean="0"/>
          </a:p>
          <a:p>
            <a:pPr lvl="1"/>
            <a:r>
              <a:rPr lang="en-US" dirty="0" smtClean="0"/>
              <a:t>Or you can plug into an Ethernet cable</a:t>
            </a:r>
          </a:p>
          <a:p>
            <a:pPr lvl="1"/>
            <a:r>
              <a:rPr lang="en-US" dirty="0" smtClean="0"/>
              <a:t>You may have to change your connection when we get into the labs</a:t>
            </a:r>
          </a:p>
          <a:p>
            <a:pPr lvl="1"/>
            <a:endParaRPr lang="en-US" dirty="0"/>
          </a:p>
          <a:p>
            <a:r>
              <a:rPr lang="en-US" dirty="0" smtClean="0"/>
              <a:t>I have a site with notes, etc.  At</a:t>
            </a:r>
            <a:br>
              <a:rPr lang="en-US" dirty="0" smtClean="0"/>
            </a:br>
            <a:r>
              <a:rPr lang="en-US" dirty="0"/>
              <a:t/>
            </a:r>
            <a:br>
              <a:rPr lang="en-US" dirty="0"/>
            </a:br>
            <a:r>
              <a:rPr lang="en-US" dirty="0" smtClean="0">
                <a:hlinkClick r:id="rId2"/>
              </a:rPr>
              <a:t>http://</a:t>
            </a:r>
            <a:r>
              <a:rPr lang="en-US" dirty="0" smtClean="0">
                <a:hlinkClick r:id="rId2"/>
              </a:rPr>
              <a:t>aka.ms/iotcampla</a:t>
            </a:r>
            <a:r>
              <a:rPr lang="en-US" dirty="0" smtClean="0"/>
              <a:t> </a:t>
            </a:r>
            <a:endParaRPr lang="en-US" dirty="0" smtClean="0"/>
          </a:p>
        </p:txBody>
      </p:sp>
    </p:spTree>
    <p:extLst>
      <p:ext uri="{BB962C8B-B14F-4D97-AF65-F5344CB8AC3E}">
        <p14:creationId xmlns:p14="http://schemas.microsoft.com/office/powerpoint/2010/main" val="100088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Connect the Dots lab</a:t>
            </a:r>
            <a:endParaRPr lang="en-US" dirty="0"/>
          </a:p>
        </p:txBody>
      </p:sp>
    </p:spTree>
    <p:extLst>
      <p:ext uri="{BB962C8B-B14F-4D97-AF65-F5344CB8AC3E}">
        <p14:creationId xmlns:p14="http://schemas.microsoft.com/office/powerpoint/2010/main" val="129609088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07999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83707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63017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730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2897188"/>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3770698"/>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620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Microsoft and IoT</a:t>
            </a:r>
            <a:endParaRPr lang="en-US" dirty="0"/>
          </a:p>
        </p:txBody>
      </p:sp>
      <p:sp>
        <p:nvSpPr>
          <p:cNvPr id="5" name="Text Placeholder 4"/>
          <p:cNvSpPr>
            <a:spLocks noGrp="1"/>
          </p:cNvSpPr>
          <p:nvPr>
            <p:ph type="body" idx="1"/>
          </p:nvPr>
        </p:nvSpPr>
        <p:spPr/>
        <p:txBody>
          <a:bodyPr/>
          <a:lstStyle/>
          <a:p>
            <a:r>
              <a:rPr lang="en-US" dirty="0" smtClean="0"/>
              <a:t>We’re not just “on the bandwagon”, we’re driving it! </a:t>
            </a:r>
            <a:endParaRPr lang="en-US" dirty="0"/>
          </a:p>
        </p:txBody>
      </p:sp>
    </p:spTree>
    <p:extLst>
      <p:ext uri="{BB962C8B-B14F-4D97-AF65-F5344CB8AC3E}">
        <p14:creationId xmlns:p14="http://schemas.microsoft.com/office/powerpoint/2010/main" val="6181332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1371918" y="2298751"/>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4816158" y="2298750"/>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8260398" y="2298749"/>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2113938" y="1638243"/>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1822895" y="1817915"/>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2162400" y="5229669"/>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43134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p:nvPr/>
        </p:nvSpPr>
        <p:spPr>
          <a:xfrm>
            <a:off x="3560610" y="2016836"/>
            <a:ext cx="8360229"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38"/>
          <p:cNvSpPr/>
          <p:nvPr/>
        </p:nvSpPr>
        <p:spPr>
          <a:xfrm>
            <a:off x="3460107" y="166301"/>
            <a:ext cx="8585714" cy="6472624"/>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3561149" y="324167"/>
            <a:ext cx="3974836" cy="523799"/>
            <a:chOff x="1368689" y="1038542"/>
            <a:chExt cx="6326489" cy="833697"/>
          </a:xfrm>
        </p:grpSpPr>
        <p:sp>
          <p:nvSpPr>
            <p:cNvPr id="42" name="Freeform 41"/>
            <p:cNvSpPr>
              <a:spLocks/>
            </p:cNvSpPr>
            <p:nvPr/>
          </p:nvSpPr>
          <p:spPr bwMode="auto">
            <a:xfrm>
              <a:off x="1368689" y="1038542"/>
              <a:ext cx="1301246" cy="833697"/>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 name="Freeform 43"/>
            <p:cNvSpPr/>
            <p:nvPr/>
          </p:nvSpPr>
          <p:spPr>
            <a:xfrm>
              <a:off x="2826763" y="1209565"/>
              <a:ext cx="4868415" cy="519961"/>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679315" y="1063626"/>
            <a:ext cx="8105451" cy="847126"/>
            <a:chOff x="4943475" y="1228726"/>
            <a:chExt cx="8105451" cy="847126"/>
          </a:xfrm>
        </p:grpSpPr>
        <p:sp>
          <p:nvSpPr>
            <p:cNvPr id="72" name="Rectangle 71"/>
            <p:cNvSpPr/>
            <p:nvPr/>
          </p:nvSpPr>
          <p:spPr>
            <a:xfrm>
              <a:off x="4943475" y="1228726"/>
              <a:ext cx="8105451"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Freeform 67"/>
            <p:cNvSpPr>
              <a:spLocks/>
            </p:cNvSpPr>
            <p:nvPr/>
          </p:nvSpPr>
          <p:spPr bwMode="auto">
            <a:xfrm>
              <a:off x="5127683" y="1296645"/>
              <a:ext cx="669803" cy="669802"/>
            </a:xfrm>
            <a:custGeom>
              <a:avLst/>
              <a:gdLst>
                <a:gd name="connsiteX0" fmla="*/ 1109011 w 3508482"/>
                <a:gd name="connsiteY0" fmla="*/ 2192406 h 3508478"/>
                <a:gd name="connsiteX1" fmla="*/ 1041943 w 3508482"/>
                <a:gd name="connsiteY1" fmla="*/ 2225310 h 3508478"/>
                <a:gd name="connsiteX2" fmla="*/ 900451 w 3508482"/>
                <a:gd name="connsiteY2" fmla="*/ 2233564 h 3508478"/>
                <a:gd name="connsiteX3" fmla="*/ 865354 w 3508482"/>
                <a:gd name="connsiteY3" fmla="*/ 2319858 h 3508478"/>
                <a:gd name="connsiteX4" fmla="*/ 786472 w 3508482"/>
                <a:gd name="connsiteY4" fmla="*/ 2812744 h 3508478"/>
                <a:gd name="connsiteX5" fmla="*/ 788902 w 3508482"/>
                <a:gd name="connsiteY5" fmla="*/ 2930469 h 3508478"/>
                <a:gd name="connsiteX6" fmla="*/ 902838 w 3508482"/>
                <a:gd name="connsiteY6" fmla="*/ 3015669 h 3508478"/>
                <a:gd name="connsiteX7" fmla="*/ 1754241 w 3508482"/>
                <a:gd name="connsiteY7" fmla="*/ 3275736 h 3508478"/>
                <a:gd name="connsiteX8" fmla="*/ 2722872 w 3508482"/>
                <a:gd name="connsiteY8" fmla="*/ 2928007 h 3508478"/>
                <a:gd name="connsiteX9" fmla="*/ 2811432 w 3508482"/>
                <a:gd name="connsiteY9" fmla="*/ 2847519 h 3508478"/>
                <a:gd name="connsiteX10" fmla="*/ 2699229 w 3508482"/>
                <a:gd name="connsiteY10" fmla="*/ 2845196 h 3508478"/>
                <a:gd name="connsiteX11" fmla="*/ 2532182 w 3508482"/>
                <a:gd name="connsiteY11" fmla="*/ 2833063 h 3508478"/>
                <a:gd name="connsiteX12" fmla="*/ 2244578 w 3508482"/>
                <a:gd name="connsiteY12" fmla="*/ 2780823 h 3508478"/>
                <a:gd name="connsiteX13" fmla="*/ 2173739 w 3508482"/>
                <a:gd name="connsiteY13" fmla="*/ 2857848 h 3508478"/>
                <a:gd name="connsiteX14" fmla="*/ 1730661 w 3508482"/>
                <a:gd name="connsiteY14" fmla="*/ 2799907 h 3508478"/>
                <a:gd name="connsiteX15" fmla="*/ 1677709 w 3508482"/>
                <a:gd name="connsiteY15" fmla="*/ 2694707 h 3508478"/>
                <a:gd name="connsiteX16" fmla="*/ 1670884 w 3508482"/>
                <a:gd name="connsiteY16" fmla="*/ 2581398 h 3508478"/>
                <a:gd name="connsiteX17" fmla="*/ 1466904 w 3508482"/>
                <a:gd name="connsiteY17" fmla="*/ 2467843 h 3508478"/>
                <a:gd name="connsiteX18" fmla="*/ 1230844 w 3508482"/>
                <a:gd name="connsiteY18" fmla="*/ 2300426 h 3508478"/>
                <a:gd name="connsiteX19" fmla="*/ 1800554 w 3508482"/>
                <a:gd name="connsiteY19" fmla="*/ 1193864 h 3508478"/>
                <a:gd name="connsiteX20" fmla="*/ 1780163 w 3508482"/>
                <a:gd name="connsiteY20" fmla="*/ 1207268 h 3508478"/>
                <a:gd name="connsiteX21" fmla="*/ 1776970 w 3508482"/>
                <a:gd name="connsiteY21" fmla="*/ 1204109 h 3508478"/>
                <a:gd name="connsiteX22" fmla="*/ 1594907 w 3508482"/>
                <a:gd name="connsiteY22" fmla="*/ 1335445 h 3508478"/>
                <a:gd name="connsiteX23" fmla="*/ 1392796 w 3508482"/>
                <a:gd name="connsiteY23" fmla="*/ 1509223 h 3508478"/>
                <a:gd name="connsiteX24" fmla="*/ 1330401 w 3508482"/>
                <a:gd name="connsiteY24" fmla="*/ 1580272 h 3508478"/>
                <a:gd name="connsiteX25" fmla="*/ 1371559 w 3508482"/>
                <a:gd name="connsiteY25" fmla="*/ 1663179 h 3508478"/>
                <a:gd name="connsiteX26" fmla="*/ 1328608 w 3508482"/>
                <a:gd name="connsiteY26" fmla="*/ 2007720 h 3508478"/>
                <a:gd name="connsiteX27" fmla="*/ 1320229 w 3508482"/>
                <a:gd name="connsiteY27" fmla="*/ 2017167 h 3508478"/>
                <a:gd name="connsiteX28" fmla="*/ 1406107 w 3508482"/>
                <a:gd name="connsiteY28" fmla="*/ 2090636 h 3508478"/>
                <a:gd name="connsiteX29" fmla="*/ 1699723 w 3508482"/>
                <a:gd name="connsiteY29" fmla="*/ 2296477 h 3508478"/>
                <a:gd name="connsiteX30" fmla="*/ 1823194 w 3508482"/>
                <a:gd name="connsiteY30" fmla="*/ 2362008 h 3508478"/>
                <a:gd name="connsiteX31" fmla="*/ 1902707 w 3508482"/>
                <a:gd name="connsiteY31" fmla="*/ 2325688 h 3508478"/>
                <a:gd name="connsiteX32" fmla="*/ 2023298 w 3508482"/>
                <a:gd name="connsiteY32" fmla="*/ 2318984 h 3508478"/>
                <a:gd name="connsiteX33" fmla="*/ 2233606 w 3508482"/>
                <a:gd name="connsiteY33" fmla="*/ 2434866 h 3508478"/>
                <a:gd name="connsiteX34" fmla="*/ 2286558 w 3508482"/>
                <a:gd name="connsiteY34" fmla="*/ 2543331 h 3508478"/>
                <a:gd name="connsiteX35" fmla="*/ 2287242 w 3508482"/>
                <a:gd name="connsiteY35" fmla="*/ 2554833 h 3508478"/>
                <a:gd name="connsiteX36" fmla="*/ 2465001 w 3508482"/>
                <a:gd name="connsiteY36" fmla="*/ 2599067 h 3508478"/>
                <a:gd name="connsiteX37" fmla="*/ 3006337 w 3508482"/>
                <a:gd name="connsiteY37" fmla="*/ 2615215 h 3508478"/>
                <a:gd name="connsiteX38" fmla="*/ 3009195 w 3508482"/>
                <a:gd name="connsiteY38" fmla="*/ 2614737 h 3508478"/>
                <a:gd name="connsiteX39" fmla="*/ 3016957 w 3508482"/>
                <a:gd name="connsiteY39" fmla="*/ 2604357 h 3508478"/>
                <a:gd name="connsiteX40" fmla="*/ 3157356 w 3508482"/>
                <a:gd name="connsiteY40" fmla="*/ 2345690 h 3508478"/>
                <a:gd name="connsiteX41" fmla="*/ 3190890 w 3508482"/>
                <a:gd name="connsiteY41" fmla="*/ 2254070 h 3508478"/>
                <a:gd name="connsiteX42" fmla="*/ 3189502 w 3508482"/>
                <a:gd name="connsiteY42" fmla="*/ 2253173 h 3508478"/>
                <a:gd name="connsiteX43" fmla="*/ 3010127 w 3508482"/>
                <a:gd name="connsiteY43" fmla="*/ 2135197 h 3508478"/>
                <a:gd name="connsiteX44" fmla="*/ 2897625 w 3508482"/>
                <a:gd name="connsiteY44" fmla="*/ 2058888 h 3508478"/>
                <a:gd name="connsiteX45" fmla="*/ 2876667 w 3508482"/>
                <a:gd name="connsiteY45" fmla="*/ 2083900 h 3508478"/>
                <a:gd name="connsiteX46" fmla="*/ 2420857 w 3508482"/>
                <a:gd name="connsiteY46" fmla="*/ 2020732 h 3508478"/>
                <a:gd name="connsiteX47" fmla="*/ 2358178 w 3508482"/>
                <a:gd name="connsiteY47" fmla="*/ 1780979 h 3508478"/>
                <a:gd name="connsiteX48" fmla="*/ 2389076 w 3508482"/>
                <a:gd name="connsiteY48" fmla="*/ 1690995 h 3508478"/>
                <a:gd name="connsiteX49" fmla="*/ 2232542 w 3508482"/>
                <a:gd name="connsiteY49" fmla="*/ 1574005 h 3508478"/>
                <a:gd name="connsiteX50" fmla="*/ 1788416 w 3508482"/>
                <a:gd name="connsiteY50" fmla="*/ 1202167 h 3508478"/>
                <a:gd name="connsiteX51" fmla="*/ 1801055 w 3508482"/>
                <a:gd name="connsiteY51" fmla="*/ 1194338 h 3508478"/>
                <a:gd name="connsiteX52" fmla="*/ 495249 w 3508482"/>
                <a:gd name="connsiteY52" fmla="*/ 896574 h 3508478"/>
                <a:gd name="connsiteX53" fmla="*/ 491526 w 3508482"/>
                <a:gd name="connsiteY53" fmla="*/ 901554 h 3508478"/>
                <a:gd name="connsiteX54" fmla="*/ 231458 w 3508482"/>
                <a:gd name="connsiteY54" fmla="*/ 1752955 h 3508478"/>
                <a:gd name="connsiteX55" fmla="*/ 491526 w 3508482"/>
                <a:gd name="connsiteY55" fmla="*/ 2604357 h 3508478"/>
                <a:gd name="connsiteX56" fmla="*/ 512889 w 3508482"/>
                <a:gd name="connsiteY56" fmla="*/ 2632926 h 3508478"/>
                <a:gd name="connsiteX57" fmla="*/ 512138 w 3508482"/>
                <a:gd name="connsiteY57" fmla="*/ 2631324 h 3508478"/>
                <a:gd name="connsiteX58" fmla="*/ 566231 w 3508482"/>
                <a:gd name="connsiteY58" fmla="*/ 2221604 h 3508478"/>
                <a:gd name="connsiteX59" fmla="*/ 601244 w 3508482"/>
                <a:gd name="connsiteY59" fmla="*/ 2096547 h 3508478"/>
                <a:gd name="connsiteX60" fmla="*/ 555437 w 3508482"/>
                <a:gd name="connsiteY60" fmla="*/ 2056590 h 3508478"/>
                <a:gd name="connsiteX61" fmla="*/ 521031 w 3508482"/>
                <a:gd name="connsiteY61" fmla="*/ 1549608 h 3508478"/>
                <a:gd name="connsiteX62" fmla="*/ 561012 w 3508482"/>
                <a:gd name="connsiteY62" fmla="*/ 1503801 h 3508478"/>
                <a:gd name="connsiteX63" fmla="*/ 485108 w 3508482"/>
                <a:gd name="connsiteY63" fmla="*/ 1261705 h 3508478"/>
                <a:gd name="connsiteX64" fmla="*/ 480557 w 3508482"/>
                <a:gd name="connsiteY64" fmla="*/ 963545 h 3508478"/>
                <a:gd name="connsiteX65" fmla="*/ 2918085 w 3508482"/>
                <a:gd name="connsiteY65" fmla="*/ 808790 h 3508478"/>
                <a:gd name="connsiteX66" fmla="*/ 2210023 w 3508482"/>
                <a:gd name="connsiteY66" fmla="*/ 971440 h 3508478"/>
                <a:gd name="connsiteX67" fmla="*/ 2014405 w 3508482"/>
                <a:gd name="connsiteY67" fmla="*/ 1066914 h 3508478"/>
                <a:gd name="connsiteX68" fmla="*/ 2016335 w 3508482"/>
                <a:gd name="connsiteY68" fmla="*/ 1068779 h 3508478"/>
                <a:gd name="connsiteX69" fmla="*/ 2006391 w 3508482"/>
                <a:gd name="connsiteY69" fmla="*/ 1075608 h 3508478"/>
                <a:gd name="connsiteX70" fmla="*/ 2421593 w 3508482"/>
                <a:gd name="connsiteY70" fmla="*/ 1461740 h 3508478"/>
                <a:gd name="connsiteX71" fmla="*/ 2521615 w 3508482"/>
                <a:gd name="connsiteY71" fmla="*/ 1548407 h 3508478"/>
                <a:gd name="connsiteX72" fmla="*/ 2598725 w 3508482"/>
                <a:gd name="connsiteY72" fmla="*/ 1510631 h 3508478"/>
                <a:gd name="connsiteX73" fmla="*/ 2721403 w 3508482"/>
                <a:gd name="connsiteY73" fmla="*/ 1503186 h 3508478"/>
                <a:gd name="connsiteX74" fmla="*/ 2933649 w 3508482"/>
                <a:gd name="connsiteY74" fmla="*/ 1624497 h 3508478"/>
                <a:gd name="connsiteX75" fmla="*/ 2997031 w 3508482"/>
                <a:gd name="connsiteY75" fmla="*/ 1867119 h 3508478"/>
                <a:gd name="connsiteX76" fmla="*/ 2977057 w 3508482"/>
                <a:gd name="connsiteY76" fmla="*/ 1928859 h 3508478"/>
                <a:gd name="connsiteX77" fmla="*/ 3133158 w 3508482"/>
                <a:gd name="connsiteY77" fmla="*/ 2050647 h 3508478"/>
                <a:gd name="connsiteX78" fmla="*/ 3208928 w 3508482"/>
                <a:gd name="connsiteY78" fmla="*/ 2107655 h 3508478"/>
                <a:gd name="connsiteX79" fmla="*/ 3229838 w 3508482"/>
                <a:gd name="connsiteY79" fmla="*/ 2123041 h 3508478"/>
                <a:gd name="connsiteX80" fmla="*/ 3246086 w 3508482"/>
                <a:gd name="connsiteY80" fmla="*/ 2059849 h 3508478"/>
                <a:gd name="connsiteX81" fmla="*/ 3277024 w 3508482"/>
                <a:gd name="connsiteY81" fmla="*/ 1752955 h 3508478"/>
                <a:gd name="connsiteX82" fmla="*/ 3016957 w 3508482"/>
                <a:gd name="connsiteY82" fmla="*/ 901554 h 3508478"/>
                <a:gd name="connsiteX83" fmla="*/ 2948360 w 3508482"/>
                <a:gd name="connsiteY83" fmla="*/ 809820 h 3508478"/>
                <a:gd name="connsiteX84" fmla="*/ 1086799 w 3508482"/>
                <a:gd name="connsiteY84" fmla="*/ 385829 h 3508478"/>
                <a:gd name="connsiteX85" fmla="*/ 1028392 w 3508482"/>
                <a:gd name="connsiteY85" fmla="*/ 413965 h 3508478"/>
                <a:gd name="connsiteX86" fmla="*/ 677471 w 3508482"/>
                <a:gd name="connsiteY86" fmla="*/ 676186 h 3508478"/>
                <a:gd name="connsiteX87" fmla="*/ 665419 w 3508482"/>
                <a:gd name="connsiteY87" fmla="*/ 689447 h 3508478"/>
                <a:gd name="connsiteX88" fmla="*/ 660035 w 3508482"/>
                <a:gd name="connsiteY88" fmla="*/ 729330 h 3508478"/>
                <a:gd name="connsiteX89" fmla="*/ 736485 w 3508482"/>
                <a:gd name="connsiteY89" fmla="*/ 1250636 h 3508478"/>
                <a:gd name="connsiteX90" fmla="*/ 783842 w 3508482"/>
                <a:gd name="connsiteY90" fmla="*/ 1340850 h 3508478"/>
                <a:gd name="connsiteX91" fmla="*/ 808517 w 3508482"/>
                <a:gd name="connsiteY91" fmla="*/ 1328737 h 3508478"/>
                <a:gd name="connsiteX92" fmla="*/ 985710 w 3508482"/>
                <a:gd name="connsiteY92" fmla="*/ 1318359 h 3508478"/>
                <a:gd name="connsiteX93" fmla="*/ 1030861 w 3508482"/>
                <a:gd name="connsiteY93" fmla="*/ 1333831 h 3508478"/>
                <a:gd name="connsiteX94" fmla="*/ 1077462 w 3508482"/>
                <a:gd name="connsiteY94" fmla="*/ 1275615 h 3508478"/>
                <a:gd name="connsiteX95" fmla="*/ 1496006 w 3508482"/>
                <a:gd name="connsiteY95" fmla="*/ 910966 h 3508478"/>
                <a:gd name="connsiteX96" fmla="*/ 1501480 w 3508482"/>
                <a:gd name="connsiteY96" fmla="*/ 916299 h 3508478"/>
                <a:gd name="connsiteX97" fmla="*/ 1511513 w 3508482"/>
                <a:gd name="connsiteY97" fmla="*/ 909765 h 3508478"/>
                <a:gd name="connsiteX98" fmla="*/ 1507051 w 3508482"/>
                <a:gd name="connsiteY98" fmla="*/ 905189 h 3508478"/>
                <a:gd name="connsiteX99" fmla="*/ 1497584 w 3508482"/>
                <a:gd name="connsiteY99" fmla="*/ 910978 h 3508478"/>
                <a:gd name="connsiteX100" fmla="*/ 1170737 w 3508482"/>
                <a:gd name="connsiteY100" fmla="*/ 512422 h 3508478"/>
                <a:gd name="connsiteX101" fmla="*/ 1754241 w 3508482"/>
                <a:gd name="connsiteY101" fmla="*/ 230174 h 3508478"/>
                <a:gd name="connsiteX102" fmla="*/ 1301412 w 3508482"/>
                <a:gd name="connsiteY102" fmla="*/ 298635 h 3508478"/>
                <a:gd name="connsiteX103" fmla="*/ 1292492 w 3508482"/>
                <a:gd name="connsiteY103" fmla="*/ 301900 h 3508478"/>
                <a:gd name="connsiteX104" fmla="*/ 1701228 w 3508482"/>
                <a:gd name="connsiteY104" fmla="*/ 754068 h 3508478"/>
                <a:gd name="connsiteX105" fmla="*/ 1705274 w 3508482"/>
                <a:gd name="connsiteY105" fmla="*/ 751438 h 3508478"/>
                <a:gd name="connsiteX106" fmla="*/ 1725815 w 3508482"/>
                <a:gd name="connsiteY106" fmla="*/ 773561 h 3508478"/>
                <a:gd name="connsiteX107" fmla="*/ 2025269 w 3508482"/>
                <a:gd name="connsiteY107" fmla="*/ 646254 h 3508478"/>
                <a:gd name="connsiteX108" fmla="*/ 2547864 w 3508482"/>
                <a:gd name="connsiteY108" fmla="*/ 565640 h 3508478"/>
                <a:gd name="connsiteX109" fmla="*/ 2655001 w 3508482"/>
                <a:gd name="connsiteY109" fmla="*/ 570681 h 3508478"/>
                <a:gd name="connsiteX110" fmla="*/ 2723556 w 3508482"/>
                <a:gd name="connsiteY110" fmla="*/ 578524 h 3508478"/>
                <a:gd name="connsiteX111" fmla="*/ 2722872 w 3508482"/>
                <a:gd name="connsiteY111" fmla="*/ 577903 h 3508478"/>
                <a:gd name="connsiteX112" fmla="*/ 1754241 w 3508482"/>
                <a:gd name="connsiteY112" fmla="*/ 230174 h 3508478"/>
                <a:gd name="connsiteX113" fmla="*/ 1754241 w 3508482"/>
                <a:gd name="connsiteY113" fmla="*/ 0 h 3508478"/>
                <a:gd name="connsiteX114" fmla="*/ 3508482 w 3508482"/>
                <a:gd name="connsiteY114" fmla="*/ 1754239 h 3508478"/>
                <a:gd name="connsiteX115" fmla="*/ 1754241 w 3508482"/>
                <a:gd name="connsiteY115" fmla="*/ 3508478 h 3508478"/>
                <a:gd name="connsiteX116" fmla="*/ 0 w 3508482"/>
                <a:gd name="connsiteY116" fmla="*/ 1754239 h 3508478"/>
                <a:gd name="connsiteX117" fmla="*/ 1754241 w 3508482"/>
                <a:gd name="connsiteY117" fmla="*/ 0 h 350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508482" h="3508478">
                  <a:moveTo>
                    <a:pt x="1109011" y="2192406"/>
                  </a:moveTo>
                  <a:lnTo>
                    <a:pt x="1041943" y="2225310"/>
                  </a:lnTo>
                  <a:lnTo>
                    <a:pt x="900451" y="2233564"/>
                  </a:lnTo>
                  <a:lnTo>
                    <a:pt x="865354" y="2319858"/>
                  </a:lnTo>
                  <a:cubicBezTo>
                    <a:pt x="807339" y="2504152"/>
                    <a:pt x="788575" y="2674654"/>
                    <a:pt x="786472" y="2812744"/>
                  </a:cubicBezTo>
                  <a:lnTo>
                    <a:pt x="788902" y="2930469"/>
                  </a:lnTo>
                  <a:lnTo>
                    <a:pt x="902838" y="3015669"/>
                  </a:lnTo>
                  <a:cubicBezTo>
                    <a:pt x="1145876" y="3179862"/>
                    <a:pt x="1438862" y="3275736"/>
                    <a:pt x="1754241" y="3275736"/>
                  </a:cubicBezTo>
                  <a:cubicBezTo>
                    <a:pt x="2122183" y="3275736"/>
                    <a:pt x="2459646" y="3145241"/>
                    <a:pt x="2722872" y="2928007"/>
                  </a:cubicBezTo>
                  <a:lnTo>
                    <a:pt x="2811432" y="2847519"/>
                  </a:lnTo>
                  <a:lnTo>
                    <a:pt x="2699229" y="2845196"/>
                  </a:lnTo>
                  <a:cubicBezTo>
                    <a:pt x="2647198" y="2842943"/>
                    <a:pt x="2591333" y="2839164"/>
                    <a:pt x="2532182" y="2833063"/>
                  </a:cubicBezTo>
                  <a:lnTo>
                    <a:pt x="2244578" y="2780823"/>
                  </a:lnTo>
                  <a:lnTo>
                    <a:pt x="2173739" y="2857848"/>
                  </a:lnTo>
                  <a:cubicBezTo>
                    <a:pt x="2036019" y="2962146"/>
                    <a:pt x="1838431" y="2933173"/>
                    <a:pt x="1730661" y="2799907"/>
                  </a:cubicBezTo>
                  <a:cubicBezTo>
                    <a:pt x="1705213" y="2768038"/>
                    <a:pt x="1687626" y="2732187"/>
                    <a:pt x="1677709" y="2694707"/>
                  </a:cubicBezTo>
                  <a:lnTo>
                    <a:pt x="1670884" y="2581398"/>
                  </a:lnTo>
                  <a:lnTo>
                    <a:pt x="1466904" y="2467843"/>
                  </a:lnTo>
                  <a:cubicBezTo>
                    <a:pt x="1388584" y="2418609"/>
                    <a:pt x="1309714" y="2363068"/>
                    <a:pt x="1230844" y="2300426"/>
                  </a:cubicBezTo>
                  <a:close/>
                  <a:moveTo>
                    <a:pt x="1800554" y="1193864"/>
                  </a:moveTo>
                  <a:lnTo>
                    <a:pt x="1780163" y="1207268"/>
                  </a:lnTo>
                  <a:lnTo>
                    <a:pt x="1776970" y="1204109"/>
                  </a:lnTo>
                  <a:lnTo>
                    <a:pt x="1594907" y="1335445"/>
                  </a:lnTo>
                  <a:cubicBezTo>
                    <a:pt x="1528971" y="1388151"/>
                    <a:pt x="1461600" y="1446552"/>
                    <a:pt x="1392796" y="1509223"/>
                  </a:cubicBezTo>
                  <a:lnTo>
                    <a:pt x="1330401" y="1580272"/>
                  </a:lnTo>
                  <a:lnTo>
                    <a:pt x="1371559" y="1663179"/>
                  </a:lnTo>
                  <a:cubicBezTo>
                    <a:pt x="1402866" y="1779846"/>
                    <a:pt x="1387581" y="1904159"/>
                    <a:pt x="1328608" y="2007720"/>
                  </a:cubicBezTo>
                  <a:lnTo>
                    <a:pt x="1320229" y="2017167"/>
                  </a:lnTo>
                  <a:lnTo>
                    <a:pt x="1406107" y="2090636"/>
                  </a:lnTo>
                  <a:cubicBezTo>
                    <a:pt x="1506153" y="2170032"/>
                    <a:pt x="1604285" y="2238140"/>
                    <a:pt x="1699723" y="2296477"/>
                  </a:cubicBezTo>
                  <a:lnTo>
                    <a:pt x="1823194" y="2362008"/>
                  </a:lnTo>
                  <a:lnTo>
                    <a:pt x="1902707" y="2325688"/>
                  </a:lnTo>
                  <a:cubicBezTo>
                    <a:pt x="1942280" y="2316091"/>
                    <a:pt x="1983257" y="2313915"/>
                    <a:pt x="2023298" y="2318984"/>
                  </a:cubicBezTo>
                  <a:cubicBezTo>
                    <a:pt x="2103378" y="2329131"/>
                    <a:pt x="2179727" y="2368238"/>
                    <a:pt x="2233606" y="2434866"/>
                  </a:cubicBezTo>
                  <a:cubicBezTo>
                    <a:pt x="2259055" y="2468183"/>
                    <a:pt x="2276642" y="2505122"/>
                    <a:pt x="2286558" y="2543331"/>
                  </a:cubicBezTo>
                  <a:lnTo>
                    <a:pt x="2287242" y="2554833"/>
                  </a:lnTo>
                  <a:lnTo>
                    <a:pt x="2465001" y="2599067"/>
                  </a:lnTo>
                  <a:cubicBezTo>
                    <a:pt x="2718039" y="2646232"/>
                    <a:pt x="2909573" y="2629818"/>
                    <a:pt x="3006337" y="2615215"/>
                  </a:cubicBezTo>
                  <a:lnTo>
                    <a:pt x="3009195" y="2614737"/>
                  </a:lnTo>
                  <a:lnTo>
                    <a:pt x="3016957" y="2604357"/>
                  </a:lnTo>
                  <a:cubicBezTo>
                    <a:pt x="3071688" y="2523344"/>
                    <a:pt x="3118828" y="2436782"/>
                    <a:pt x="3157356" y="2345690"/>
                  </a:cubicBezTo>
                  <a:lnTo>
                    <a:pt x="3190890" y="2254070"/>
                  </a:lnTo>
                  <a:lnTo>
                    <a:pt x="3189502" y="2253173"/>
                  </a:lnTo>
                  <a:cubicBezTo>
                    <a:pt x="3144857" y="2224238"/>
                    <a:pt x="3083718" y="2184373"/>
                    <a:pt x="3010127" y="2135197"/>
                  </a:cubicBezTo>
                  <a:lnTo>
                    <a:pt x="2897625" y="2058888"/>
                  </a:lnTo>
                  <a:lnTo>
                    <a:pt x="2876667" y="2083900"/>
                  </a:lnTo>
                  <a:cubicBezTo>
                    <a:pt x="2734224" y="2187263"/>
                    <a:pt x="2529103" y="2164295"/>
                    <a:pt x="2420857" y="2020732"/>
                  </a:cubicBezTo>
                  <a:cubicBezTo>
                    <a:pt x="2366723" y="1948950"/>
                    <a:pt x="2346785" y="1862810"/>
                    <a:pt x="2358178" y="1780979"/>
                  </a:cubicBezTo>
                  <a:lnTo>
                    <a:pt x="2389076" y="1690995"/>
                  </a:lnTo>
                  <a:lnTo>
                    <a:pt x="2232542" y="1574005"/>
                  </a:lnTo>
                  <a:cubicBezTo>
                    <a:pt x="2084253" y="1457630"/>
                    <a:pt x="1933015" y="1332403"/>
                    <a:pt x="1788416" y="1202167"/>
                  </a:cubicBezTo>
                  <a:lnTo>
                    <a:pt x="1801055" y="1194338"/>
                  </a:lnTo>
                  <a:close/>
                  <a:moveTo>
                    <a:pt x="495249" y="896574"/>
                  </a:moveTo>
                  <a:lnTo>
                    <a:pt x="491526" y="901554"/>
                  </a:lnTo>
                  <a:cubicBezTo>
                    <a:pt x="327332" y="1144591"/>
                    <a:pt x="231458" y="1437577"/>
                    <a:pt x="231458" y="1752955"/>
                  </a:cubicBezTo>
                  <a:cubicBezTo>
                    <a:pt x="231458" y="2068333"/>
                    <a:pt x="327332" y="2361319"/>
                    <a:pt x="491526" y="2604357"/>
                  </a:cubicBezTo>
                  <a:lnTo>
                    <a:pt x="512889" y="2632926"/>
                  </a:lnTo>
                  <a:lnTo>
                    <a:pt x="512138" y="2631324"/>
                  </a:lnTo>
                  <a:cubicBezTo>
                    <a:pt x="517912" y="2506376"/>
                    <a:pt x="533776" y="2366895"/>
                    <a:pt x="566231" y="2221604"/>
                  </a:cubicBezTo>
                  <a:lnTo>
                    <a:pt x="601244" y="2096547"/>
                  </a:lnTo>
                  <a:lnTo>
                    <a:pt x="555437" y="2056590"/>
                  </a:lnTo>
                  <a:cubicBezTo>
                    <a:pt x="437492" y="1908067"/>
                    <a:pt x="430937" y="1707138"/>
                    <a:pt x="521031" y="1549608"/>
                  </a:cubicBezTo>
                  <a:lnTo>
                    <a:pt x="561012" y="1503801"/>
                  </a:lnTo>
                  <a:lnTo>
                    <a:pt x="485108" y="1261705"/>
                  </a:lnTo>
                  <a:cubicBezTo>
                    <a:pt x="464244" y="1148353"/>
                    <a:pt x="466640" y="1047954"/>
                    <a:pt x="480557" y="963545"/>
                  </a:cubicBezTo>
                  <a:close/>
                  <a:moveTo>
                    <a:pt x="2918085" y="808790"/>
                  </a:moveTo>
                  <a:cubicBezTo>
                    <a:pt x="2809773" y="807839"/>
                    <a:pt x="2550578" y="824326"/>
                    <a:pt x="2210023" y="971440"/>
                  </a:cubicBezTo>
                  <a:lnTo>
                    <a:pt x="2014405" y="1066914"/>
                  </a:lnTo>
                  <a:lnTo>
                    <a:pt x="2016335" y="1068779"/>
                  </a:lnTo>
                  <a:lnTo>
                    <a:pt x="2006391" y="1075608"/>
                  </a:lnTo>
                  <a:lnTo>
                    <a:pt x="2421593" y="1461740"/>
                  </a:lnTo>
                  <a:lnTo>
                    <a:pt x="2521615" y="1548407"/>
                  </a:lnTo>
                  <a:lnTo>
                    <a:pt x="2598725" y="1510631"/>
                  </a:lnTo>
                  <a:cubicBezTo>
                    <a:pt x="2639147" y="1500136"/>
                    <a:pt x="2680811" y="1497801"/>
                    <a:pt x="2721403" y="1503186"/>
                  </a:cubicBezTo>
                  <a:cubicBezTo>
                    <a:pt x="2802603" y="1513952"/>
                    <a:pt x="2879523" y="1555584"/>
                    <a:pt x="2933649" y="1624497"/>
                  </a:cubicBezTo>
                  <a:cubicBezTo>
                    <a:pt x="2987770" y="1696279"/>
                    <a:pt x="3007712" y="1783851"/>
                    <a:pt x="2997031" y="1867119"/>
                  </a:cubicBezTo>
                  <a:lnTo>
                    <a:pt x="2977057" y="1928859"/>
                  </a:lnTo>
                  <a:lnTo>
                    <a:pt x="3133158" y="2050647"/>
                  </a:lnTo>
                  <a:cubicBezTo>
                    <a:pt x="3160785" y="2071665"/>
                    <a:pt x="3186097" y="2090678"/>
                    <a:pt x="3208928" y="2107655"/>
                  </a:cubicBezTo>
                  <a:lnTo>
                    <a:pt x="3229838" y="2123041"/>
                  </a:lnTo>
                  <a:lnTo>
                    <a:pt x="3246086" y="2059849"/>
                  </a:lnTo>
                  <a:cubicBezTo>
                    <a:pt x="3266371" y="1960719"/>
                    <a:pt x="3277024" y="1858081"/>
                    <a:pt x="3277024" y="1752955"/>
                  </a:cubicBezTo>
                  <a:cubicBezTo>
                    <a:pt x="3277024" y="1437577"/>
                    <a:pt x="3181150" y="1144591"/>
                    <a:pt x="3016957" y="901554"/>
                  </a:cubicBezTo>
                  <a:lnTo>
                    <a:pt x="2948360" y="809820"/>
                  </a:lnTo>
                  <a:close/>
                  <a:moveTo>
                    <a:pt x="1086799" y="385829"/>
                  </a:moveTo>
                  <a:lnTo>
                    <a:pt x="1028392" y="413965"/>
                  </a:lnTo>
                  <a:cubicBezTo>
                    <a:pt x="898931" y="484293"/>
                    <a:pt x="780810" y="572848"/>
                    <a:pt x="677471" y="676186"/>
                  </a:cubicBezTo>
                  <a:lnTo>
                    <a:pt x="665419" y="689447"/>
                  </a:lnTo>
                  <a:lnTo>
                    <a:pt x="660035" y="729330"/>
                  </a:lnTo>
                  <a:cubicBezTo>
                    <a:pt x="647150" y="846839"/>
                    <a:pt x="649405" y="1029831"/>
                    <a:pt x="736485" y="1250636"/>
                  </a:cubicBezTo>
                  <a:lnTo>
                    <a:pt x="783842" y="1340850"/>
                  </a:lnTo>
                  <a:lnTo>
                    <a:pt x="808517" y="1328737"/>
                  </a:lnTo>
                  <a:cubicBezTo>
                    <a:pt x="866855" y="1313626"/>
                    <a:pt x="927101" y="1310349"/>
                    <a:pt x="985710" y="1318359"/>
                  </a:cubicBezTo>
                  <a:lnTo>
                    <a:pt x="1030861" y="1333831"/>
                  </a:lnTo>
                  <a:lnTo>
                    <a:pt x="1077462" y="1275615"/>
                  </a:lnTo>
                  <a:cubicBezTo>
                    <a:pt x="1220794" y="1121771"/>
                    <a:pt x="1364127" y="1007828"/>
                    <a:pt x="1496006" y="910966"/>
                  </a:cubicBezTo>
                  <a:lnTo>
                    <a:pt x="1501480" y="916299"/>
                  </a:lnTo>
                  <a:lnTo>
                    <a:pt x="1511513" y="909765"/>
                  </a:lnTo>
                  <a:lnTo>
                    <a:pt x="1507051" y="905189"/>
                  </a:lnTo>
                  <a:lnTo>
                    <a:pt x="1497584" y="910978"/>
                  </a:lnTo>
                  <a:cubicBezTo>
                    <a:pt x="1374640" y="782287"/>
                    <a:pt x="1264867" y="646939"/>
                    <a:pt x="1170737" y="512422"/>
                  </a:cubicBezTo>
                  <a:close/>
                  <a:moveTo>
                    <a:pt x="1754241" y="230174"/>
                  </a:moveTo>
                  <a:cubicBezTo>
                    <a:pt x="1596552" y="230174"/>
                    <a:pt x="1444460" y="254143"/>
                    <a:pt x="1301412" y="298635"/>
                  </a:cubicBezTo>
                  <a:lnTo>
                    <a:pt x="1292492" y="301900"/>
                  </a:lnTo>
                  <a:lnTo>
                    <a:pt x="1701228" y="754068"/>
                  </a:lnTo>
                  <a:lnTo>
                    <a:pt x="1705274" y="751438"/>
                  </a:lnTo>
                  <a:lnTo>
                    <a:pt x="1725815" y="773561"/>
                  </a:lnTo>
                  <a:lnTo>
                    <a:pt x="2025269" y="646254"/>
                  </a:lnTo>
                  <a:cubicBezTo>
                    <a:pt x="2220578" y="583309"/>
                    <a:pt x="2397949" y="563800"/>
                    <a:pt x="2547864" y="565640"/>
                  </a:cubicBezTo>
                  <a:cubicBezTo>
                    <a:pt x="2585340" y="566102"/>
                    <a:pt x="2621103" y="567897"/>
                    <a:pt x="2655001" y="570681"/>
                  </a:cubicBezTo>
                  <a:lnTo>
                    <a:pt x="2723556" y="578524"/>
                  </a:lnTo>
                  <a:lnTo>
                    <a:pt x="2722872" y="577903"/>
                  </a:lnTo>
                  <a:cubicBezTo>
                    <a:pt x="2459646" y="360669"/>
                    <a:pt x="2122183" y="230174"/>
                    <a:pt x="1754241" y="230174"/>
                  </a:cubicBezTo>
                  <a:close/>
                  <a:moveTo>
                    <a:pt x="1754241" y="0"/>
                  </a:moveTo>
                  <a:cubicBezTo>
                    <a:pt x="2723082" y="0"/>
                    <a:pt x="3508482" y="785400"/>
                    <a:pt x="3508482" y="1754239"/>
                  </a:cubicBezTo>
                  <a:cubicBezTo>
                    <a:pt x="3508482" y="2723078"/>
                    <a:pt x="2723082" y="3508478"/>
                    <a:pt x="1754241" y="3508478"/>
                  </a:cubicBezTo>
                  <a:cubicBezTo>
                    <a:pt x="785400" y="3508478"/>
                    <a:pt x="0" y="2723078"/>
                    <a:pt x="0" y="1754239"/>
                  </a:cubicBezTo>
                  <a:cubicBezTo>
                    <a:pt x="0" y="785400"/>
                    <a:pt x="785400" y="0"/>
                    <a:pt x="1754241"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84" name="TextBox 83"/>
            <p:cNvSpPr txBox="1"/>
            <p:nvPr/>
          </p:nvSpPr>
          <p:spPr>
            <a:xfrm>
              <a:off x="5943594" y="1339158"/>
              <a:ext cx="3523786"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Connect the Dots Sample Web Site</a:t>
              </a:r>
            </a:p>
            <a:p>
              <a:r>
                <a:rPr lang="en-US" sz="1600" dirty="0" smtClean="0">
                  <a:solidFill>
                    <a:srgbClr val="006FD4"/>
                  </a:solidFill>
                  <a:latin typeface="Segoe UI" panose="020B0502040204020203" pitchFamily="34" charset="0"/>
                  <a:cs typeface="Segoe UI" panose="020B0502040204020203" pitchFamily="34" charset="0"/>
                </a:rPr>
                <a:t>Web App</a:t>
              </a:r>
              <a:endParaRPr lang="en-US" sz="1600" dirty="0">
                <a:solidFill>
                  <a:srgbClr val="006FD4"/>
                </a:solidFill>
                <a:latin typeface="Segoe UI" panose="020B0502040204020203" pitchFamily="34" charset="0"/>
                <a:cs typeface="Segoe UI" panose="020B0502040204020203" pitchFamily="34" charset="0"/>
              </a:endParaRPr>
            </a:p>
          </p:txBody>
        </p:sp>
      </p:grpSp>
      <p:grpSp>
        <p:nvGrpSpPr>
          <p:cNvPr id="129" name="Group 128"/>
          <p:cNvGrpSpPr/>
          <p:nvPr/>
        </p:nvGrpSpPr>
        <p:grpSpPr>
          <a:xfrm>
            <a:off x="3679315" y="2892250"/>
            <a:ext cx="5470563" cy="1299969"/>
            <a:chOff x="3330840" y="4304756"/>
            <a:chExt cx="5470563" cy="1299969"/>
          </a:xfrm>
        </p:grpSpPr>
        <p:sp>
          <p:nvSpPr>
            <p:cNvPr id="86" name="Rectangle 85"/>
            <p:cNvSpPr/>
            <p:nvPr/>
          </p:nvSpPr>
          <p:spPr>
            <a:xfrm>
              <a:off x="3330840" y="4304756"/>
              <a:ext cx="5470563"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Freeform 4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87" name="TextBox 86"/>
            <p:cNvSpPr txBox="1"/>
            <p:nvPr/>
          </p:nvSpPr>
          <p:spPr>
            <a:xfrm>
              <a:off x="4369796" y="4668491"/>
              <a:ext cx="1312090"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ehdevices</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grpSp>
        <p:nvGrpSpPr>
          <p:cNvPr id="130" name="Group 129"/>
          <p:cNvGrpSpPr/>
          <p:nvPr/>
        </p:nvGrpSpPr>
        <p:grpSpPr>
          <a:xfrm>
            <a:off x="3679316" y="4434563"/>
            <a:ext cx="3564074" cy="1167497"/>
            <a:chOff x="3515048" y="4762685"/>
            <a:chExt cx="3564074" cy="1167497"/>
          </a:xfrm>
        </p:grpSpPr>
        <p:sp>
          <p:nvSpPr>
            <p:cNvPr id="105" name="Rectangle 104"/>
            <p:cNvSpPr/>
            <p:nvPr/>
          </p:nvSpPr>
          <p:spPr>
            <a:xfrm>
              <a:off x="3515048" y="4762685"/>
              <a:ext cx="3564074" cy="116749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Freeform 39"/>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6" name="TextBox 105"/>
            <p:cNvSpPr txBox="1"/>
            <p:nvPr/>
          </p:nvSpPr>
          <p:spPr>
            <a:xfrm>
              <a:off x="4596555" y="4812012"/>
              <a:ext cx="2276521"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Aggregates</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128" name="Group 127"/>
          <p:cNvGrpSpPr/>
          <p:nvPr/>
        </p:nvGrpSpPr>
        <p:grpSpPr>
          <a:xfrm>
            <a:off x="9323949" y="2892250"/>
            <a:ext cx="2460818" cy="1299969"/>
            <a:chOff x="6910257" y="4304756"/>
            <a:chExt cx="2458331" cy="1299969"/>
          </a:xfrm>
        </p:grpSpPr>
        <p:sp>
          <p:nvSpPr>
            <p:cNvPr id="100" name="Rectangle 99"/>
            <p:cNvSpPr/>
            <p:nvPr/>
          </p:nvSpPr>
          <p:spPr>
            <a:xfrm>
              <a:off x="6910257" y="4304756"/>
              <a:ext cx="2458331"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9" name="Freeform 98"/>
            <p:cNvSpPr>
              <a:spLocks/>
            </p:cNvSpPr>
            <p:nvPr/>
          </p:nvSpPr>
          <p:spPr bwMode="auto">
            <a:xfrm>
              <a:off x="7094464" y="461784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p>
          </p:txBody>
        </p:sp>
        <p:sp>
          <p:nvSpPr>
            <p:cNvPr id="108" name="TextBox 107"/>
            <p:cNvSpPr txBox="1"/>
            <p:nvPr/>
          </p:nvSpPr>
          <p:spPr>
            <a:xfrm>
              <a:off x="7948473" y="4664341"/>
              <a:ext cx="1144865"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ehalerts</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sp>
        <p:nvSpPr>
          <p:cNvPr id="116" name="TextBox 115"/>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127" name="Freeform 126"/>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8" name="Group 27"/>
          <p:cNvGrpSpPr/>
          <p:nvPr/>
        </p:nvGrpSpPr>
        <p:grpSpPr>
          <a:xfrm>
            <a:off x="7351779" y="4434563"/>
            <a:ext cx="4432988" cy="1160243"/>
            <a:chOff x="7187511" y="5125536"/>
            <a:chExt cx="4432988" cy="1160243"/>
          </a:xfrm>
        </p:grpSpPr>
        <p:sp>
          <p:nvSpPr>
            <p:cNvPr id="137" name="Rectangle 136"/>
            <p:cNvSpPr/>
            <p:nvPr/>
          </p:nvSpPr>
          <p:spPr>
            <a:xfrm>
              <a:off x="7187511" y="5125536"/>
              <a:ext cx="4432988" cy="116024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6" name="Freeform 135"/>
            <p:cNvSpPr>
              <a:spLocks/>
            </p:cNvSpPr>
            <p:nvPr/>
          </p:nvSpPr>
          <p:spPr bwMode="auto">
            <a:xfrm>
              <a:off x="7371717" y="5219582"/>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8" name="TextBox 137"/>
            <p:cNvSpPr txBox="1"/>
            <p:nvPr/>
          </p:nvSpPr>
          <p:spPr>
            <a:xfrm>
              <a:off x="8272984" y="5174863"/>
              <a:ext cx="2391617" cy="1077217"/>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Alert</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err="1" smtClean="0">
                  <a:solidFill>
                    <a:srgbClr val="006FD4"/>
                  </a:solidFill>
                  <a:latin typeface="Segoe UI" panose="020B0502040204020203" pitchFamily="34" charset="0"/>
                  <a:cs typeface="Segoe UI" panose="020B0502040204020203" pitchFamily="34" charset="0"/>
                </a:rPr>
                <a:t>LightSensor</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cg4pbi</a:t>
              </a:r>
              <a:r>
                <a:rPr lang="en-US" sz="1600" dirty="0" smtClean="0">
                  <a:solidFill>
                    <a:srgbClr val="006FD4"/>
                  </a:solidFill>
                  <a:latin typeface="Segoe UI" panose="020B0502040204020203" pitchFamily="34" charset="0"/>
                  <a:cs typeface="Segoe UI" panose="020B0502040204020203" pitchFamily="34" charset="0"/>
                </a:rPr>
                <a:t>”</a:t>
              </a:r>
              <a:br>
                <a:rPr lang="en-US" sz="1600"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Stream Analytics Jobs</a:t>
              </a:r>
              <a:endParaRPr lang="en-US" sz="1600" dirty="0">
                <a:solidFill>
                  <a:srgbClr val="006FD4"/>
                </a:solidFill>
                <a:latin typeface="Segoe UI" panose="020B0502040204020203" pitchFamily="34" charset="0"/>
                <a:cs typeface="Segoe UI" panose="020B0502040204020203" pitchFamily="34" charset="0"/>
              </a:endParaRPr>
            </a:p>
          </p:txBody>
        </p:sp>
      </p:grpSp>
      <p:sp>
        <p:nvSpPr>
          <p:cNvPr id="142" name="Right Arrow 141"/>
          <p:cNvSpPr/>
          <p:nvPr/>
        </p:nvSpPr>
        <p:spPr>
          <a:xfrm rot="5400000">
            <a:off x="4266130" y="4069679"/>
            <a:ext cx="816576"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43" name="Right Arrow 142"/>
          <p:cNvSpPr/>
          <p:nvPr/>
        </p:nvSpPr>
        <p:spPr>
          <a:xfrm rot="16200000">
            <a:off x="6679734" y="4069678"/>
            <a:ext cx="816576"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144" name="Right Arrow 143"/>
          <p:cNvSpPr/>
          <p:nvPr/>
        </p:nvSpPr>
        <p:spPr>
          <a:xfrm rot="5400000">
            <a:off x="7979399" y="4069681"/>
            <a:ext cx="816577"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45" name="Right Arrow 144"/>
          <p:cNvSpPr/>
          <p:nvPr/>
        </p:nvSpPr>
        <p:spPr>
          <a:xfrm rot="16200000">
            <a:off x="10146071" y="4069678"/>
            <a:ext cx="816576"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147" name="Right Arrow 146"/>
          <p:cNvSpPr/>
          <p:nvPr/>
        </p:nvSpPr>
        <p:spPr>
          <a:xfrm rot="16200000">
            <a:off x="7688164" y="2169658"/>
            <a:ext cx="139905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48" name="Right Arrow 147"/>
          <p:cNvSpPr/>
          <p:nvPr/>
        </p:nvSpPr>
        <p:spPr>
          <a:xfrm rot="16200000">
            <a:off x="9854833" y="2169658"/>
            <a:ext cx="139905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LISTEN</a:t>
            </a:r>
            <a:endParaRPr lang="en-US" sz="1100" dirty="0"/>
          </a:p>
        </p:txBody>
      </p:sp>
      <p:sp>
        <p:nvSpPr>
          <p:cNvPr id="152" name="Right Arrow 151"/>
          <p:cNvSpPr/>
          <p:nvPr/>
        </p:nvSpPr>
        <p:spPr>
          <a:xfrm>
            <a:off x="3164803" y="2948750"/>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sp>
        <p:nvSpPr>
          <p:cNvPr id="165" name="Right Arrow 164"/>
          <p:cNvSpPr/>
          <p:nvPr/>
        </p:nvSpPr>
        <p:spPr>
          <a:xfrm>
            <a:off x="3164803" y="3653767"/>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SEND</a:t>
            </a:r>
            <a:endParaRPr lang="en-US" sz="1100" dirty="0"/>
          </a:p>
        </p:txBody>
      </p:sp>
      <p:grpSp>
        <p:nvGrpSpPr>
          <p:cNvPr id="75" name="Group 74"/>
          <p:cNvGrpSpPr/>
          <p:nvPr/>
        </p:nvGrpSpPr>
        <p:grpSpPr>
          <a:xfrm>
            <a:off x="3679315" y="5719090"/>
            <a:ext cx="8105451" cy="751130"/>
            <a:chOff x="3515047" y="4762686"/>
            <a:chExt cx="8105451" cy="751130"/>
          </a:xfrm>
        </p:grpSpPr>
        <p:sp>
          <p:nvSpPr>
            <p:cNvPr id="77" name="Rectangle 76"/>
            <p:cNvSpPr/>
            <p:nvPr/>
          </p:nvSpPr>
          <p:spPr>
            <a:xfrm>
              <a:off x="3515047" y="4762686"/>
              <a:ext cx="8105451" cy="751130"/>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TextBox 77"/>
            <p:cNvSpPr txBox="1"/>
            <p:nvPr/>
          </p:nvSpPr>
          <p:spPr>
            <a:xfrm>
              <a:off x="4596555" y="4812012"/>
              <a:ext cx="189423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a:solidFill>
                    <a:srgbClr val="006FD4"/>
                  </a:solidFill>
                  <a:latin typeface="Segoe UI" panose="020B0502040204020203" pitchFamily="34" charset="0"/>
                  <a:cs typeface="Segoe UI" panose="020B0502040204020203" pitchFamily="34" charset="0"/>
                </a:rPr>
                <a:t>s</a:t>
              </a:r>
              <a:r>
                <a:rPr lang="en-US" sz="1600" b="1" dirty="0" smtClean="0">
                  <a:solidFill>
                    <a:srgbClr val="006FD4"/>
                  </a:solidFill>
                  <a:latin typeface="Segoe UI" panose="020B0502040204020203" pitchFamily="34" charset="0"/>
                  <a:cs typeface="Segoe UI" panose="020B0502040204020203" pitchFamily="34" charset="0"/>
                </a:rPr>
                <a:t>torage</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Storage Account</a:t>
              </a:r>
            </a:p>
          </p:txBody>
        </p:sp>
      </p:grpSp>
      <p:sp>
        <p:nvSpPr>
          <p:cNvPr id="88" name="Freeform 23"/>
          <p:cNvSpPr>
            <a:spLocks noEditPoints="1"/>
          </p:cNvSpPr>
          <p:nvPr/>
        </p:nvSpPr>
        <p:spPr bwMode="auto">
          <a:xfrm>
            <a:off x="3863522" y="5808588"/>
            <a:ext cx="689553" cy="594986"/>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eft-Right Arrow 37"/>
          <p:cNvSpPr/>
          <p:nvPr/>
        </p:nvSpPr>
        <p:spPr>
          <a:xfrm rot="16200000">
            <a:off x="6473214" y="5434704"/>
            <a:ext cx="85903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LOGGING</a:t>
            </a:r>
            <a:endParaRPr lang="en-US" sz="1100" dirty="0"/>
          </a:p>
        </p:txBody>
      </p:sp>
      <p:sp>
        <p:nvSpPr>
          <p:cNvPr id="90" name="Left-Right Arrow 89"/>
          <p:cNvSpPr/>
          <p:nvPr/>
        </p:nvSpPr>
        <p:spPr>
          <a:xfrm rot="16200000">
            <a:off x="10983625" y="5434704"/>
            <a:ext cx="85903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t>LOGGING</a:t>
            </a:r>
            <a:endParaRPr lang="en-US" sz="1100" dirty="0"/>
          </a:p>
        </p:txBody>
      </p:sp>
      <p:grpSp>
        <p:nvGrpSpPr>
          <p:cNvPr id="7" name="Group 6"/>
          <p:cNvGrpSpPr/>
          <p:nvPr/>
        </p:nvGrpSpPr>
        <p:grpSpPr>
          <a:xfrm>
            <a:off x="421302" y="2896131"/>
            <a:ext cx="2692653" cy="1283236"/>
            <a:chOff x="421302" y="2896131"/>
            <a:chExt cx="2692653" cy="1283236"/>
          </a:xfrm>
        </p:grpSpPr>
        <p:grpSp>
          <p:nvGrpSpPr>
            <p:cNvPr id="8" name="Group 7"/>
            <p:cNvGrpSpPr/>
            <p:nvPr/>
          </p:nvGrpSpPr>
          <p:grpSpPr>
            <a:xfrm>
              <a:off x="421302" y="2896131"/>
              <a:ext cx="2648379" cy="590169"/>
              <a:chOff x="421302" y="2896131"/>
              <a:chExt cx="2648379" cy="590169"/>
            </a:xfrm>
          </p:grpSpPr>
          <p:grpSp>
            <p:nvGrpSpPr>
              <p:cNvPr id="186" name="Group 185"/>
              <p:cNvGrpSpPr/>
              <p:nvPr/>
            </p:nvGrpSpPr>
            <p:grpSpPr>
              <a:xfrm>
                <a:off x="2188552" y="2896131"/>
                <a:ext cx="881129" cy="590169"/>
                <a:chOff x="7467871" y="4559066"/>
                <a:chExt cx="2394514" cy="1603815"/>
              </a:xfrm>
            </p:grpSpPr>
            <p:sp>
              <p:nvSpPr>
                <p:cNvPr id="187" name="Freeform 186"/>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Raspberry Pi Logo Color"/>
                <p:cNvGrpSpPr>
                  <a:grpSpLocks noChangeAspect="1"/>
                </p:cNvGrpSpPr>
                <p:nvPr/>
              </p:nvGrpSpPr>
              <p:grpSpPr>
                <a:xfrm>
                  <a:off x="8191500" y="4799013"/>
                  <a:ext cx="947738" cy="1111250"/>
                  <a:chOff x="8191500" y="4799013"/>
                  <a:chExt cx="947738" cy="1111250"/>
                </a:xfrm>
              </p:grpSpPr>
              <p:sp>
                <p:nvSpPr>
                  <p:cNvPr id="189"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63" name="Arduino With Logo"/>
              <p:cNvGrpSpPr>
                <a:grpSpLocks noChangeAspect="1"/>
              </p:cNvGrpSpPr>
              <p:nvPr/>
            </p:nvGrpSpPr>
            <p:grpSpPr>
              <a:xfrm>
                <a:off x="1188266" y="2920768"/>
                <a:ext cx="762924" cy="543158"/>
                <a:chOff x="7467871" y="2594119"/>
                <a:chExt cx="2065120" cy="1470247"/>
              </a:xfrm>
            </p:grpSpPr>
            <p:sp>
              <p:nvSpPr>
                <p:cNvPr id="164"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6"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03" name="Freeform 47"/>
              <p:cNvSpPr>
                <a:spLocks/>
              </p:cNvSpPr>
              <p:nvPr/>
            </p:nvSpPr>
            <p:spPr bwMode="auto">
              <a:xfrm>
                <a:off x="1972735" y="3092451"/>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47"/>
              <p:cNvSpPr>
                <a:spLocks/>
              </p:cNvSpPr>
              <p:nvPr/>
            </p:nvSpPr>
            <p:spPr bwMode="auto">
              <a:xfrm>
                <a:off x="1041269" y="3092451"/>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7" name="Group 106"/>
              <p:cNvGrpSpPr/>
              <p:nvPr/>
            </p:nvGrpSpPr>
            <p:grpSpPr>
              <a:xfrm>
                <a:off x="421302" y="2921005"/>
                <a:ext cx="609315" cy="544512"/>
                <a:chOff x="371347" y="2916242"/>
                <a:chExt cx="609315" cy="544512"/>
              </a:xfrm>
            </p:grpSpPr>
            <p:sp>
              <p:nvSpPr>
                <p:cNvPr id="10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32" name="Group 131"/>
                <p:cNvGrpSpPr/>
                <p:nvPr/>
              </p:nvGrpSpPr>
              <p:grpSpPr>
                <a:xfrm>
                  <a:off x="529320" y="3244464"/>
                  <a:ext cx="295520" cy="141082"/>
                  <a:chOff x="582613" y="2928938"/>
                  <a:chExt cx="2247900" cy="1073150"/>
                </a:xfrm>
                <a:solidFill>
                  <a:schemeClr val="bg1"/>
                </a:solidFill>
              </p:grpSpPr>
              <p:sp>
                <p:nvSpPr>
                  <p:cNvPr id="133"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5" name="Group 4"/>
            <p:cNvGrpSpPr/>
            <p:nvPr/>
          </p:nvGrpSpPr>
          <p:grpSpPr>
            <a:xfrm>
              <a:off x="2005044" y="3620688"/>
              <a:ext cx="1108911" cy="558679"/>
              <a:chOff x="2005044" y="3620688"/>
              <a:chExt cx="1108911" cy="558679"/>
            </a:xfrm>
          </p:grpSpPr>
          <p:grpSp>
            <p:nvGrpSpPr>
              <p:cNvPr id="3" name="Group 2"/>
              <p:cNvGrpSpPr/>
              <p:nvPr/>
            </p:nvGrpSpPr>
            <p:grpSpPr>
              <a:xfrm>
                <a:off x="2005044" y="3648726"/>
                <a:ext cx="285544" cy="181338"/>
                <a:chOff x="2005044" y="3648726"/>
                <a:chExt cx="285544" cy="181338"/>
              </a:xfrm>
            </p:grpSpPr>
            <p:sp>
              <p:nvSpPr>
                <p:cNvPr id="174" name="Freeform 173"/>
                <p:cNvSpPr>
                  <a:spLocks/>
                </p:cNvSpPr>
                <p:nvPr/>
              </p:nvSpPr>
              <p:spPr bwMode="auto">
                <a:xfrm>
                  <a:off x="2005044" y="3648726"/>
                  <a:ext cx="285544" cy="181338"/>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5" name="Freeform 35"/>
                <p:cNvSpPr>
                  <a:spLocks noEditPoints="1"/>
                </p:cNvSpPr>
                <p:nvPr/>
              </p:nvSpPr>
              <p:spPr bwMode="auto">
                <a:xfrm>
                  <a:off x="2089475" y="3681604"/>
                  <a:ext cx="70901" cy="111771"/>
                </a:xfrm>
                <a:custGeom>
                  <a:avLst/>
                  <a:gdLst>
                    <a:gd name="T0" fmla="*/ 150 w 665"/>
                    <a:gd name="T1" fmla="*/ 0 h 1044"/>
                    <a:gd name="T2" fmla="*/ 132 w 665"/>
                    <a:gd name="T3" fmla="*/ 32 h 1044"/>
                    <a:gd name="T4" fmla="*/ 132 w 665"/>
                    <a:gd name="T5" fmla="*/ 446 h 1044"/>
                    <a:gd name="T6" fmla="*/ 0 w 665"/>
                    <a:gd name="T7" fmla="*/ 711 h 1044"/>
                    <a:gd name="T8" fmla="*/ 332 w 665"/>
                    <a:gd name="T9" fmla="*/ 1044 h 1044"/>
                    <a:gd name="T10" fmla="*/ 665 w 665"/>
                    <a:gd name="T11" fmla="*/ 711 h 1044"/>
                    <a:gd name="T12" fmla="*/ 532 w 665"/>
                    <a:gd name="T13" fmla="*/ 447 h 1044"/>
                    <a:gd name="T14" fmla="*/ 532 w 665"/>
                    <a:gd name="T15" fmla="*/ 32 h 1044"/>
                    <a:gd name="T16" fmla="*/ 514 w 665"/>
                    <a:gd name="T17" fmla="*/ 0 h 1044"/>
                    <a:gd name="T18" fmla="*/ 150 w 665"/>
                    <a:gd name="T19" fmla="*/ 0 h 1044"/>
                    <a:gd name="T20" fmla="*/ 199 w 665"/>
                    <a:gd name="T21" fmla="*/ 100 h 1044"/>
                    <a:gd name="T22" fmla="*/ 399 w 665"/>
                    <a:gd name="T23" fmla="*/ 100 h 1044"/>
                    <a:gd name="T24" fmla="*/ 417 w 665"/>
                    <a:gd name="T25" fmla="*/ 124 h 1044"/>
                    <a:gd name="T26" fmla="*/ 399 w 665"/>
                    <a:gd name="T27" fmla="*/ 148 h 1044"/>
                    <a:gd name="T28" fmla="*/ 199 w 665"/>
                    <a:gd name="T29" fmla="*/ 148 h 1044"/>
                    <a:gd name="T30" fmla="*/ 181 w 665"/>
                    <a:gd name="T31" fmla="*/ 124 h 1044"/>
                    <a:gd name="T32" fmla="*/ 199 w 665"/>
                    <a:gd name="T33" fmla="*/ 100 h 1044"/>
                    <a:gd name="T34" fmla="*/ 199 w 665"/>
                    <a:gd name="T35" fmla="*/ 195 h 1044"/>
                    <a:gd name="T36" fmla="*/ 399 w 665"/>
                    <a:gd name="T37" fmla="*/ 195 h 1044"/>
                    <a:gd name="T38" fmla="*/ 417 w 665"/>
                    <a:gd name="T39" fmla="*/ 218 h 1044"/>
                    <a:gd name="T40" fmla="*/ 399 w 665"/>
                    <a:gd name="T41" fmla="*/ 242 h 1044"/>
                    <a:gd name="T42" fmla="*/ 199 w 665"/>
                    <a:gd name="T43" fmla="*/ 242 h 1044"/>
                    <a:gd name="T44" fmla="*/ 181 w 665"/>
                    <a:gd name="T45" fmla="*/ 218 h 1044"/>
                    <a:gd name="T46" fmla="*/ 199 w 665"/>
                    <a:gd name="T47" fmla="*/ 195 h 1044"/>
                    <a:gd name="T48" fmla="*/ 199 w 665"/>
                    <a:gd name="T49" fmla="*/ 289 h 1044"/>
                    <a:gd name="T50" fmla="*/ 399 w 665"/>
                    <a:gd name="T51" fmla="*/ 289 h 1044"/>
                    <a:gd name="T52" fmla="*/ 417 w 665"/>
                    <a:gd name="T53" fmla="*/ 313 h 1044"/>
                    <a:gd name="T54" fmla="*/ 399 w 665"/>
                    <a:gd name="T55" fmla="*/ 336 h 1044"/>
                    <a:gd name="T56" fmla="*/ 199 w 665"/>
                    <a:gd name="T57" fmla="*/ 336 h 1044"/>
                    <a:gd name="T58" fmla="*/ 181 w 665"/>
                    <a:gd name="T59" fmla="*/ 313 h 1044"/>
                    <a:gd name="T60" fmla="*/ 199 w 665"/>
                    <a:gd name="T61" fmla="*/ 289 h 1044"/>
                    <a:gd name="T62" fmla="*/ 572 w 665"/>
                    <a:gd name="T63" fmla="*/ 601 h 1044"/>
                    <a:gd name="T64" fmla="*/ 597 w 665"/>
                    <a:gd name="T65" fmla="*/ 698 h 1044"/>
                    <a:gd name="T66" fmla="*/ 364 w 665"/>
                    <a:gd name="T67" fmla="*/ 931 h 1044"/>
                    <a:gd name="T68" fmla="*/ 364 w 665"/>
                    <a:gd name="T69" fmla="*/ 931 h 1044"/>
                    <a:gd name="T70" fmla="*/ 578 w 665"/>
                    <a:gd name="T71" fmla="*/ 649 h 1044"/>
                    <a:gd name="T72" fmla="*/ 572 w 665"/>
                    <a:gd name="T73" fmla="*/ 60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5" h="1044">
                      <a:moveTo>
                        <a:pt x="150" y="0"/>
                      </a:moveTo>
                      <a:cubicBezTo>
                        <a:pt x="140" y="0"/>
                        <a:pt x="132" y="14"/>
                        <a:pt x="132" y="32"/>
                      </a:cubicBezTo>
                      <a:lnTo>
                        <a:pt x="132" y="446"/>
                      </a:lnTo>
                      <a:cubicBezTo>
                        <a:pt x="49" y="509"/>
                        <a:pt x="0" y="607"/>
                        <a:pt x="0" y="711"/>
                      </a:cubicBezTo>
                      <a:cubicBezTo>
                        <a:pt x="0" y="895"/>
                        <a:pt x="149" y="1044"/>
                        <a:pt x="332" y="1044"/>
                      </a:cubicBezTo>
                      <a:cubicBezTo>
                        <a:pt x="516" y="1044"/>
                        <a:pt x="665" y="895"/>
                        <a:pt x="665" y="711"/>
                      </a:cubicBezTo>
                      <a:cubicBezTo>
                        <a:pt x="664" y="607"/>
                        <a:pt x="615" y="509"/>
                        <a:pt x="532" y="447"/>
                      </a:cubicBezTo>
                      <a:lnTo>
                        <a:pt x="532" y="32"/>
                      </a:lnTo>
                      <a:cubicBezTo>
                        <a:pt x="532" y="14"/>
                        <a:pt x="524" y="0"/>
                        <a:pt x="514" y="0"/>
                      </a:cubicBezTo>
                      <a:lnTo>
                        <a:pt x="150" y="0"/>
                      </a:lnTo>
                      <a:close/>
                      <a:moveTo>
                        <a:pt x="199" y="100"/>
                      </a:moveTo>
                      <a:lnTo>
                        <a:pt x="399" y="100"/>
                      </a:lnTo>
                      <a:cubicBezTo>
                        <a:pt x="409" y="100"/>
                        <a:pt x="417" y="111"/>
                        <a:pt x="417" y="124"/>
                      </a:cubicBezTo>
                      <a:cubicBezTo>
                        <a:pt x="417" y="137"/>
                        <a:pt x="409" y="148"/>
                        <a:pt x="399" y="148"/>
                      </a:cubicBezTo>
                      <a:lnTo>
                        <a:pt x="199" y="148"/>
                      </a:lnTo>
                      <a:cubicBezTo>
                        <a:pt x="189" y="148"/>
                        <a:pt x="181" y="137"/>
                        <a:pt x="181" y="124"/>
                      </a:cubicBezTo>
                      <a:cubicBezTo>
                        <a:pt x="181" y="111"/>
                        <a:pt x="189" y="100"/>
                        <a:pt x="199" y="100"/>
                      </a:cubicBezTo>
                      <a:close/>
                      <a:moveTo>
                        <a:pt x="199" y="195"/>
                      </a:moveTo>
                      <a:lnTo>
                        <a:pt x="399" y="195"/>
                      </a:lnTo>
                      <a:cubicBezTo>
                        <a:pt x="409" y="195"/>
                        <a:pt x="417" y="205"/>
                        <a:pt x="417" y="218"/>
                      </a:cubicBezTo>
                      <a:cubicBezTo>
                        <a:pt x="417" y="231"/>
                        <a:pt x="409" y="242"/>
                        <a:pt x="399" y="242"/>
                      </a:cubicBezTo>
                      <a:lnTo>
                        <a:pt x="199" y="242"/>
                      </a:lnTo>
                      <a:cubicBezTo>
                        <a:pt x="189" y="242"/>
                        <a:pt x="181" y="231"/>
                        <a:pt x="181" y="218"/>
                      </a:cubicBezTo>
                      <a:cubicBezTo>
                        <a:pt x="181" y="205"/>
                        <a:pt x="189" y="195"/>
                        <a:pt x="199" y="195"/>
                      </a:cubicBezTo>
                      <a:close/>
                      <a:moveTo>
                        <a:pt x="199" y="289"/>
                      </a:moveTo>
                      <a:lnTo>
                        <a:pt x="399" y="289"/>
                      </a:lnTo>
                      <a:cubicBezTo>
                        <a:pt x="409" y="289"/>
                        <a:pt x="417" y="299"/>
                        <a:pt x="417" y="313"/>
                      </a:cubicBezTo>
                      <a:cubicBezTo>
                        <a:pt x="417" y="326"/>
                        <a:pt x="409" y="336"/>
                        <a:pt x="399" y="336"/>
                      </a:cubicBezTo>
                      <a:lnTo>
                        <a:pt x="199" y="336"/>
                      </a:lnTo>
                      <a:cubicBezTo>
                        <a:pt x="189" y="336"/>
                        <a:pt x="181" y="326"/>
                        <a:pt x="181" y="313"/>
                      </a:cubicBezTo>
                      <a:cubicBezTo>
                        <a:pt x="181" y="299"/>
                        <a:pt x="189" y="289"/>
                        <a:pt x="199" y="289"/>
                      </a:cubicBezTo>
                      <a:close/>
                      <a:moveTo>
                        <a:pt x="572" y="601"/>
                      </a:moveTo>
                      <a:cubicBezTo>
                        <a:pt x="587" y="636"/>
                        <a:pt x="597" y="670"/>
                        <a:pt x="597" y="698"/>
                      </a:cubicBezTo>
                      <a:cubicBezTo>
                        <a:pt x="597" y="827"/>
                        <a:pt x="493" y="931"/>
                        <a:pt x="364" y="931"/>
                      </a:cubicBezTo>
                      <a:cubicBezTo>
                        <a:pt x="364" y="931"/>
                        <a:pt x="364" y="931"/>
                        <a:pt x="364" y="931"/>
                      </a:cubicBezTo>
                      <a:cubicBezTo>
                        <a:pt x="488" y="897"/>
                        <a:pt x="578" y="784"/>
                        <a:pt x="578" y="649"/>
                      </a:cubicBezTo>
                      <a:cubicBezTo>
                        <a:pt x="578" y="634"/>
                        <a:pt x="576" y="618"/>
                        <a:pt x="572" y="6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7" name="Freeform 34"/>
                <p:cNvSpPr>
                  <a:spLocks noEditPoints="1"/>
                </p:cNvSpPr>
                <p:nvPr/>
              </p:nvSpPr>
              <p:spPr bwMode="auto">
                <a:xfrm>
                  <a:off x="2170596" y="3680698"/>
                  <a:ext cx="70475" cy="111102"/>
                </a:xfrm>
                <a:custGeom>
                  <a:avLst/>
                  <a:gdLst>
                    <a:gd name="T0" fmla="*/ 332 w 664"/>
                    <a:gd name="T1" fmla="*/ 0 h 1042"/>
                    <a:gd name="T2" fmla="*/ 0 w 664"/>
                    <a:gd name="T3" fmla="*/ 710 h 1042"/>
                    <a:gd name="T4" fmla="*/ 332 w 664"/>
                    <a:gd name="T5" fmla="*/ 1042 h 1042"/>
                    <a:gd name="T6" fmla="*/ 664 w 664"/>
                    <a:gd name="T7" fmla="*/ 710 h 1042"/>
                    <a:gd name="T8" fmla="*/ 332 w 664"/>
                    <a:gd name="T9" fmla="*/ 0 h 1042"/>
                    <a:gd name="T10" fmla="*/ 550 w 664"/>
                    <a:gd name="T11" fmla="*/ 598 h 1042"/>
                    <a:gd name="T12" fmla="*/ 575 w 664"/>
                    <a:gd name="T13" fmla="*/ 696 h 1042"/>
                    <a:gd name="T14" fmla="*/ 342 w 664"/>
                    <a:gd name="T15" fmla="*/ 929 h 1042"/>
                    <a:gd name="T16" fmla="*/ 342 w 664"/>
                    <a:gd name="T17" fmla="*/ 929 h 1042"/>
                    <a:gd name="T18" fmla="*/ 557 w 664"/>
                    <a:gd name="T19" fmla="*/ 647 h 1042"/>
                    <a:gd name="T20" fmla="*/ 550 w 664"/>
                    <a:gd name="T21" fmla="*/ 59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4" h="1042">
                      <a:moveTo>
                        <a:pt x="332" y="0"/>
                      </a:moveTo>
                      <a:cubicBezTo>
                        <a:pt x="273" y="219"/>
                        <a:pt x="0" y="527"/>
                        <a:pt x="0" y="710"/>
                      </a:cubicBezTo>
                      <a:cubicBezTo>
                        <a:pt x="0" y="893"/>
                        <a:pt x="149" y="1042"/>
                        <a:pt x="332" y="1042"/>
                      </a:cubicBezTo>
                      <a:cubicBezTo>
                        <a:pt x="515" y="1042"/>
                        <a:pt x="664" y="893"/>
                        <a:pt x="664" y="710"/>
                      </a:cubicBezTo>
                      <a:cubicBezTo>
                        <a:pt x="664" y="527"/>
                        <a:pt x="390" y="218"/>
                        <a:pt x="332" y="0"/>
                      </a:cubicBezTo>
                      <a:close/>
                      <a:moveTo>
                        <a:pt x="550" y="598"/>
                      </a:moveTo>
                      <a:cubicBezTo>
                        <a:pt x="566" y="634"/>
                        <a:pt x="575" y="667"/>
                        <a:pt x="575" y="696"/>
                      </a:cubicBezTo>
                      <a:cubicBezTo>
                        <a:pt x="575" y="824"/>
                        <a:pt x="471" y="929"/>
                        <a:pt x="342" y="929"/>
                      </a:cubicBezTo>
                      <a:cubicBezTo>
                        <a:pt x="342" y="929"/>
                        <a:pt x="342" y="929"/>
                        <a:pt x="342" y="929"/>
                      </a:cubicBezTo>
                      <a:cubicBezTo>
                        <a:pt x="466" y="895"/>
                        <a:pt x="557" y="781"/>
                        <a:pt x="557" y="647"/>
                      </a:cubicBezTo>
                      <a:cubicBezTo>
                        <a:pt x="557" y="632"/>
                        <a:pt x="554" y="615"/>
                        <a:pt x="550" y="5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p:cNvGrpSpPr/>
              <p:nvPr/>
            </p:nvGrpSpPr>
            <p:grpSpPr>
              <a:xfrm>
                <a:off x="2499034" y="3620688"/>
                <a:ext cx="614921" cy="558679"/>
                <a:chOff x="7016885" y="4937019"/>
                <a:chExt cx="1455150" cy="1322058"/>
              </a:xfrm>
            </p:grpSpPr>
            <p:sp>
              <p:nvSpPr>
                <p:cNvPr id="171" name="Freeform 17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60" name="Freeform 47"/>
              <p:cNvSpPr>
                <a:spLocks/>
              </p:cNvSpPr>
              <p:nvPr/>
            </p:nvSpPr>
            <p:spPr bwMode="auto">
              <a:xfrm>
                <a:off x="2283888" y="3790588"/>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2005044" y="3961486"/>
                <a:ext cx="285544" cy="181338"/>
                <a:chOff x="2005044" y="3961486"/>
                <a:chExt cx="285544" cy="181338"/>
              </a:xfrm>
            </p:grpSpPr>
            <p:sp>
              <p:nvSpPr>
                <p:cNvPr id="184" name="Freeform 183"/>
                <p:cNvSpPr>
                  <a:spLocks/>
                </p:cNvSpPr>
                <p:nvPr/>
              </p:nvSpPr>
              <p:spPr bwMode="auto">
                <a:xfrm>
                  <a:off x="2005044" y="3961486"/>
                  <a:ext cx="285544" cy="181338"/>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9" name="Freeform 33"/>
                <p:cNvSpPr>
                  <a:spLocks noEditPoints="1"/>
                </p:cNvSpPr>
                <p:nvPr/>
              </p:nvSpPr>
              <p:spPr bwMode="auto">
                <a:xfrm>
                  <a:off x="2125036" y="3990613"/>
                  <a:ext cx="70475" cy="111102"/>
                </a:xfrm>
                <a:custGeom>
                  <a:avLst/>
                  <a:gdLst>
                    <a:gd name="T0" fmla="*/ 332 w 664"/>
                    <a:gd name="T1" fmla="*/ 0 h 1043"/>
                    <a:gd name="T2" fmla="*/ 0 w 664"/>
                    <a:gd name="T3" fmla="*/ 332 h 1043"/>
                    <a:gd name="T4" fmla="*/ 130 w 664"/>
                    <a:gd name="T5" fmla="*/ 796 h 1043"/>
                    <a:gd name="T6" fmla="*/ 120 w 664"/>
                    <a:gd name="T7" fmla="*/ 816 h 1043"/>
                    <a:gd name="T8" fmla="*/ 134 w 664"/>
                    <a:gd name="T9" fmla="*/ 840 h 1043"/>
                    <a:gd name="T10" fmla="*/ 136 w 664"/>
                    <a:gd name="T11" fmla="*/ 868 h 1043"/>
                    <a:gd name="T12" fmla="*/ 120 w 664"/>
                    <a:gd name="T13" fmla="*/ 890 h 1043"/>
                    <a:gd name="T14" fmla="*/ 138 w 664"/>
                    <a:gd name="T15" fmla="*/ 915 h 1043"/>
                    <a:gd name="T16" fmla="*/ 139 w 664"/>
                    <a:gd name="T17" fmla="*/ 941 h 1043"/>
                    <a:gd name="T18" fmla="*/ 120 w 664"/>
                    <a:gd name="T19" fmla="*/ 964 h 1043"/>
                    <a:gd name="T20" fmla="*/ 138 w 664"/>
                    <a:gd name="T21" fmla="*/ 989 h 1043"/>
                    <a:gd name="T22" fmla="*/ 140 w 664"/>
                    <a:gd name="T23" fmla="*/ 989 h 1043"/>
                    <a:gd name="T24" fmla="*/ 140 w 664"/>
                    <a:gd name="T25" fmla="*/ 997 h 1043"/>
                    <a:gd name="T26" fmla="*/ 185 w 664"/>
                    <a:gd name="T27" fmla="*/ 1043 h 1043"/>
                    <a:gd name="T28" fmla="*/ 478 w 664"/>
                    <a:gd name="T29" fmla="*/ 1043 h 1043"/>
                    <a:gd name="T30" fmla="*/ 523 w 664"/>
                    <a:gd name="T31" fmla="*/ 1005 h 1043"/>
                    <a:gd name="T32" fmla="*/ 523 w 664"/>
                    <a:gd name="T33" fmla="*/ 1005 h 1043"/>
                    <a:gd name="T34" fmla="*/ 544 w 664"/>
                    <a:gd name="T35" fmla="*/ 983 h 1043"/>
                    <a:gd name="T36" fmla="*/ 525 w 664"/>
                    <a:gd name="T37" fmla="*/ 958 h 1043"/>
                    <a:gd name="T38" fmla="*/ 524 w 664"/>
                    <a:gd name="T39" fmla="*/ 958 h 1043"/>
                    <a:gd name="T40" fmla="*/ 525 w 664"/>
                    <a:gd name="T41" fmla="*/ 931 h 1043"/>
                    <a:gd name="T42" fmla="*/ 544 w 664"/>
                    <a:gd name="T43" fmla="*/ 909 h 1043"/>
                    <a:gd name="T44" fmla="*/ 527 w 664"/>
                    <a:gd name="T45" fmla="*/ 884 h 1043"/>
                    <a:gd name="T46" fmla="*/ 529 w 664"/>
                    <a:gd name="T47" fmla="*/ 857 h 1043"/>
                    <a:gd name="T48" fmla="*/ 544 w 664"/>
                    <a:gd name="T49" fmla="*/ 835 h 1043"/>
                    <a:gd name="T50" fmla="*/ 532 w 664"/>
                    <a:gd name="T51" fmla="*/ 812 h 1043"/>
                    <a:gd name="T52" fmla="*/ 664 w 664"/>
                    <a:gd name="T53" fmla="*/ 332 h 1043"/>
                    <a:gd name="T54" fmla="*/ 332 w 664"/>
                    <a:gd name="T55" fmla="*/ 0 h 1043"/>
                    <a:gd name="T56" fmla="*/ 332 w 664"/>
                    <a:gd name="T57" fmla="*/ 0 h 1043"/>
                    <a:gd name="T58" fmla="*/ 332 w 664"/>
                    <a:gd name="T59" fmla="*/ 56 h 1043"/>
                    <a:gd name="T60" fmla="*/ 457 w 664"/>
                    <a:gd name="T61" fmla="*/ 87 h 1043"/>
                    <a:gd name="T62" fmla="*/ 362 w 664"/>
                    <a:gd name="T63" fmla="*/ 73 h 1043"/>
                    <a:gd name="T64" fmla="*/ 90 w 664"/>
                    <a:gd name="T65" fmla="*/ 215 h 1043"/>
                    <a:gd name="T66" fmla="*/ 332 w 664"/>
                    <a:gd name="T67" fmla="*/ 56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1043">
                      <a:moveTo>
                        <a:pt x="332" y="0"/>
                      </a:moveTo>
                      <a:cubicBezTo>
                        <a:pt x="149" y="0"/>
                        <a:pt x="0" y="149"/>
                        <a:pt x="0" y="332"/>
                      </a:cubicBezTo>
                      <a:cubicBezTo>
                        <a:pt x="0" y="527"/>
                        <a:pt x="98" y="511"/>
                        <a:pt x="130" y="796"/>
                      </a:cubicBezTo>
                      <a:cubicBezTo>
                        <a:pt x="124" y="800"/>
                        <a:pt x="120" y="808"/>
                        <a:pt x="120" y="816"/>
                      </a:cubicBezTo>
                      <a:cubicBezTo>
                        <a:pt x="120" y="827"/>
                        <a:pt x="126" y="837"/>
                        <a:pt x="134" y="840"/>
                      </a:cubicBezTo>
                      <a:cubicBezTo>
                        <a:pt x="135" y="849"/>
                        <a:pt x="136" y="858"/>
                        <a:pt x="136" y="868"/>
                      </a:cubicBezTo>
                      <a:cubicBezTo>
                        <a:pt x="127" y="870"/>
                        <a:pt x="121" y="879"/>
                        <a:pt x="120" y="890"/>
                      </a:cubicBezTo>
                      <a:cubicBezTo>
                        <a:pt x="120" y="903"/>
                        <a:pt x="128" y="914"/>
                        <a:pt x="138" y="915"/>
                      </a:cubicBezTo>
                      <a:cubicBezTo>
                        <a:pt x="139" y="923"/>
                        <a:pt x="139" y="932"/>
                        <a:pt x="139" y="941"/>
                      </a:cubicBezTo>
                      <a:cubicBezTo>
                        <a:pt x="129" y="942"/>
                        <a:pt x="121" y="952"/>
                        <a:pt x="120" y="964"/>
                      </a:cubicBezTo>
                      <a:cubicBezTo>
                        <a:pt x="120" y="977"/>
                        <a:pt x="128" y="988"/>
                        <a:pt x="138" y="989"/>
                      </a:cubicBezTo>
                      <a:lnTo>
                        <a:pt x="140" y="989"/>
                      </a:lnTo>
                      <a:cubicBezTo>
                        <a:pt x="140" y="992"/>
                        <a:pt x="140" y="994"/>
                        <a:pt x="140" y="997"/>
                      </a:cubicBezTo>
                      <a:cubicBezTo>
                        <a:pt x="140" y="1023"/>
                        <a:pt x="160" y="1043"/>
                        <a:pt x="185" y="1043"/>
                      </a:cubicBezTo>
                      <a:lnTo>
                        <a:pt x="478" y="1043"/>
                      </a:lnTo>
                      <a:cubicBezTo>
                        <a:pt x="501" y="1043"/>
                        <a:pt x="519" y="1027"/>
                        <a:pt x="523" y="1005"/>
                      </a:cubicBezTo>
                      <a:lnTo>
                        <a:pt x="523" y="1005"/>
                      </a:lnTo>
                      <a:cubicBezTo>
                        <a:pt x="534" y="1006"/>
                        <a:pt x="543" y="996"/>
                        <a:pt x="544" y="983"/>
                      </a:cubicBezTo>
                      <a:cubicBezTo>
                        <a:pt x="544" y="969"/>
                        <a:pt x="536" y="959"/>
                        <a:pt x="525" y="958"/>
                      </a:cubicBezTo>
                      <a:lnTo>
                        <a:pt x="524" y="958"/>
                      </a:lnTo>
                      <a:cubicBezTo>
                        <a:pt x="525" y="949"/>
                        <a:pt x="525" y="940"/>
                        <a:pt x="525" y="931"/>
                      </a:cubicBezTo>
                      <a:cubicBezTo>
                        <a:pt x="535" y="931"/>
                        <a:pt x="543" y="921"/>
                        <a:pt x="544" y="909"/>
                      </a:cubicBezTo>
                      <a:cubicBezTo>
                        <a:pt x="544" y="896"/>
                        <a:pt x="537" y="886"/>
                        <a:pt x="527" y="884"/>
                      </a:cubicBezTo>
                      <a:cubicBezTo>
                        <a:pt x="527" y="875"/>
                        <a:pt x="528" y="866"/>
                        <a:pt x="529" y="857"/>
                      </a:cubicBezTo>
                      <a:cubicBezTo>
                        <a:pt x="537" y="854"/>
                        <a:pt x="543" y="845"/>
                        <a:pt x="544" y="835"/>
                      </a:cubicBezTo>
                      <a:cubicBezTo>
                        <a:pt x="544" y="824"/>
                        <a:pt x="539" y="816"/>
                        <a:pt x="532" y="812"/>
                      </a:cubicBezTo>
                      <a:cubicBezTo>
                        <a:pt x="562" y="510"/>
                        <a:pt x="664" y="530"/>
                        <a:pt x="664" y="332"/>
                      </a:cubicBezTo>
                      <a:cubicBezTo>
                        <a:pt x="664" y="149"/>
                        <a:pt x="515" y="0"/>
                        <a:pt x="332" y="0"/>
                      </a:cubicBezTo>
                      <a:lnTo>
                        <a:pt x="332" y="0"/>
                      </a:lnTo>
                      <a:close/>
                      <a:moveTo>
                        <a:pt x="332" y="56"/>
                      </a:moveTo>
                      <a:cubicBezTo>
                        <a:pt x="377" y="56"/>
                        <a:pt x="420" y="67"/>
                        <a:pt x="457" y="87"/>
                      </a:cubicBezTo>
                      <a:cubicBezTo>
                        <a:pt x="427" y="78"/>
                        <a:pt x="395" y="73"/>
                        <a:pt x="362" y="73"/>
                      </a:cubicBezTo>
                      <a:cubicBezTo>
                        <a:pt x="249" y="73"/>
                        <a:pt x="150" y="130"/>
                        <a:pt x="90" y="215"/>
                      </a:cubicBezTo>
                      <a:cubicBezTo>
                        <a:pt x="130" y="121"/>
                        <a:pt x="223" y="56"/>
                        <a:pt x="332" y="5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21774046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logo</a:t>
            </a:r>
            <a:endParaRPr lang="en-US" dirty="0"/>
          </a:p>
        </p:txBody>
      </p:sp>
      <p:grpSp>
        <p:nvGrpSpPr>
          <p:cNvPr id="3" name="Group 2"/>
          <p:cNvGrpSpPr/>
          <p:nvPr/>
        </p:nvGrpSpPr>
        <p:grpSpPr>
          <a:xfrm>
            <a:off x="822960" y="2009571"/>
            <a:ext cx="10878792" cy="3644780"/>
            <a:chOff x="333596" y="333170"/>
            <a:chExt cx="11729320" cy="3929738"/>
          </a:xfrm>
        </p:grpSpPr>
        <p:sp>
          <p:nvSpPr>
            <p:cNvPr id="4" name="Freeform 3"/>
            <p:cNvSpPr>
              <a:spLocks noChangeArrowheads="1"/>
            </p:cNvSpPr>
            <p:nvPr/>
          </p:nvSpPr>
          <p:spPr bwMode="auto">
            <a:xfrm>
              <a:off x="333596" y="333170"/>
              <a:ext cx="4679549" cy="3929738"/>
            </a:xfrm>
            <a:custGeom>
              <a:avLst/>
              <a:gdLst>
                <a:gd name="connsiteX0" fmla="*/ 3296198 w 6240408"/>
                <a:gd name="connsiteY0" fmla="*/ 4035784 h 5240497"/>
                <a:gd name="connsiteX1" fmla="*/ 3420388 w 6240408"/>
                <a:gd name="connsiteY1" fmla="*/ 4035784 h 5240497"/>
                <a:gd name="connsiteX2" fmla="*/ 3613765 w 6240408"/>
                <a:gd name="connsiteY2" fmla="*/ 4500744 h 5240497"/>
                <a:gd name="connsiteX3" fmla="*/ 3631632 w 6240408"/>
                <a:gd name="connsiteY3" fmla="*/ 4495198 h 5240497"/>
                <a:gd name="connsiteX4" fmla="*/ 3707504 w 6240408"/>
                <a:gd name="connsiteY4" fmla="*/ 4487549 h 5240497"/>
                <a:gd name="connsiteX5" fmla="*/ 4083978 w 6240408"/>
                <a:gd name="connsiteY5" fmla="*/ 4864023 h 5240497"/>
                <a:gd name="connsiteX6" fmla="*/ 3707504 w 6240408"/>
                <a:gd name="connsiteY6" fmla="*/ 5240497 h 5240497"/>
                <a:gd name="connsiteX7" fmla="*/ 3331030 w 6240408"/>
                <a:gd name="connsiteY7" fmla="*/ 4864023 h 5240497"/>
                <a:gd name="connsiteX8" fmla="*/ 3497014 w 6240408"/>
                <a:gd name="connsiteY8" fmla="*/ 4551845 h 5240497"/>
                <a:gd name="connsiteX9" fmla="*/ 3508283 w 6240408"/>
                <a:gd name="connsiteY9" fmla="*/ 4545728 h 5240497"/>
                <a:gd name="connsiteX10" fmla="*/ 692712 w 6240408"/>
                <a:gd name="connsiteY10" fmla="*/ 3788817 h 5240497"/>
                <a:gd name="connsiteX11" fmla="*/ 993890 w 6240408"/>
                <a:gd name="connsiteY11" fmla="*/ 4089995 h 5240497"/>
                <a:gd name="connsiteX12" fmla="*/ 692712 w 6240408"/>
                <a:gd name="connsiteY12" fmla="*/ 4391173 h 5240497"/>
                <a:gd name="connsiteX13" fmla="*/ 391534 w 6240408"/>
                <a:gd name="connsiteY13" fmla="*/ 4089995 h 5240497"/>
                <a:gd name="connsiteX14" fmla="*/ 692712 w 6240408"/>
                <a:gd name="connsiteY14" fmla="*/ 3788817 h 5240497"/>
                <a:gd name="connsiteX15" fmla="*/ 2633764 w 6240408"/>
                <a:gd name="connsiteY15" fmla="*/ 3313433 h 5240497"/>
                <a:gd name="connsiteX16" fmla="*/ 2676456 w 6240408"/>
                <a:gd name="connsiteY16" fmla="*/ 3365176 h 5240497"/>
                <a:gd name="connsiteX17" fmla="*/ 2957570 w 6240408"/>
                <a:gd name="connsiteY17" fmla="*/ 3481617 h 5240497"/>
                <a:gd name="connsiteX18" fmla="*/ 3037692 w 6240408"/>
                <a:gd name="connsiteY18" fmla="*/ 3473540 h 5240497"/>
                <a:gd name="connsiteX19" fmla="*/ 3059541 w 6240408"/>
                <a:gd name="connsiteY19" fmla="*/ 3466758 h 5240497"/>
                <a:gd name="connsiteX20" fmla="*/ 3296198 w 6240408"/>
                <a:gd name="connsiteY20" fmla="*/ 4035784 h 5240497"/>
                <a:gd name="connsiteX21" fmla="*/ 1108593 w 6240408"/>
                <a:gd name="connsiteY21" fmla="*/ 4035784 h 5240497"/>
                <a:gd name="connsiteX22" fmla="*/ 1105734 w 6240408"/>
                <a:gd name="connsiteY22" fmla="*/ 4007423 h 5240497"/>
                <a:gd name="connsiteX23" fmla="*/ 1097196 w 6240408"/>
                <a:gd name="connsiteY23" fmla="*/ 3979918 h 5240497"/>
                <a:gd name="connsiteX24" fmla="*/ 5382365 w 6240408"/>
                <a:gd name="connsiteY24" fmla="*/ 3080440 h 5240497"/>
                <a:gd name="connsiteX25" fmla="*/ 5383050 w 6240408"/>
                <a:gd name="connsiteY25" fmla="*/ 3087230 h 5240497"/>
                <a:gd name="connsiteX26" fmla="*/ 5866947 w 6240408"/>
                <a:gd name="connsiteY26" fmla="*/ 3481617 h 5240497"/>
                <a:gd name="connsiteX27" fmla="*/ 5916548 w 6240408"/>
                <a:gd name="connsiteY27" fmla="*/ 3476617 h 5240497"/>
                <a:gd name="connsiteX28" fmla="*/ 5914849 w 6240408"/>
                <a:gd name="connsiteY28" fmla="*/ 3510262 h 5240497"/>
                <a:gd name="connsiteX29" fmla="*/ 5825070 w 6240408"/>
                <a:gd name="connsiteY29" fmla="*/ 3861201 h 5240497"/>
                <a:gd name="connsiteX30" fmla="*/ 5730309 w 6240408"/>
                <a:gd name="connsiteY30" fmla="*/ 4035784 h 5240497"/>
                <a:gd name="connsiteX31" fmla="*/ 3420388 w 6240408"/>
                <a:gd name="connsiteY31" fmla="*/ 4035784 h 5240497"/>
                <a:gd name="connsiteX32" fmla="*/ 3165020 w 6240408"/>
                <a:gd name="connsiteY32" fmla="*/ 3421769 h 5240497"/>
                <a:gd name="connsiteX33" fmla="*/ 3179847 w 6240408"/>
                <a:gd name="connsiteY33" fmla="*/ 3413721 h 5240497"/>
                <a:gd name="connsiteX34" fmla="*/ 3347048 w 6240408"/>
                <a:gd name="connsiteY34" fmla="*/ 3164183 h 5240497"/>
                <a:gd name="connsiteX35" fmla="*/ 3350019 w 6240408"/>
                <a:gd name="connsiteY35" fmla="*/ 3134720 h 5240497"/>
                <a:gd name="connsiteX36" fmla="*/ 2960581 w 6240408"/>
                <a:gd name="connsiteY36" fmla="*/ 2813000 h 5240497"/>
                <a:gd name="connsiteX37" fmla="*/ 3234654 w 6240408"/>
                <a:gd name="connsiteY37" fmla="*/ 3084060 h 5240497"/>
                <a:gd name="connsiteX38" fmla="*/ 2960581 w 6240408"/>
                <a:gd name="connsiteY38" fmla="*/ 3355120 h 5240497"/>
                <a:gd name="connsiteX39" fmla="*/ 2686508 w 6240408"/>
                <a:gd name="connsiteY39" fmla="*/ 3084060 h 5240497"/>
                <a:gd name="connsiteX40" fmla="*/ 2960581 w 6240408"/>
                <a:gd name="connsiteY40" fmla="*/ 2813000 h 5240497"/>
                <a:gd name="connsiteX41" fmla="*/ 5866947 w 6240408"/>
                <a:gd name="connsiteY41" fmla="*/ 2620246 h 5240497"/>
                <a:gd name="connsiteX42" fmla="*/ 6240408 w 6240408"/>
                <a:gd name="connsiteY42" fmla="*/ 2990696 h 5240497"/>
                <a:gd name="connsiteX43" fmla="*/ 5866947 w 6240408"/>
                <a:gd name="connsiteY43" fmla="*/ 3361146 h 5240497"/>
                <a:gd name="connsiteX44" fmla="*/ 5493486 w 6240408"/>
                <a:gd name="connsiteY44" fmla="*/ 2990696 h 5240497"/>
                <a:gd name="connsiteX45" fmla="*/ 5866947 w 6240408"/>
                <a:gd name="connsiteY45" fmla="*/ 2620246 h 5240497"/>
                <a:gd name="connsiteX46" fmla="*/ 4018173 w 6240408"/>
                <a:gd name="connsiteY46" fmla="*/ 1678113 h 5240497"/>
                <a:gd name="connsiteX47" fmla="*/ 4088331 w 6240408"/>
                <a:gd name="connsiteY47" fmla="*/ 1751701 h 5240497"/>
                <a:gd name="connsiteX48" fmla="*/ 4358066 w 6240408"/>
                <a:gd name="connsiteY48" fmla="*/ 2196284 h 5240497"/>
                <a:gd name="connsiteX49" fmla="*/ 4363135 w 6240408"/>
                <a:gd name="connsiteY49" fmla="*/ 2210134 h 5240497"/>
                <a:gd name="connsiteX50" fmla="*/ 4451946 w 6240408"/>
                <a:gd name="connsiteY50" fmla="*/ 2187299 h 5240497"/>
                <a:gd name="connsiteX51" fmla="*/ 4698379 w 6240408"/>
                <a:gd name="connsiteY51" fmla="*/ 2162456 h 5240497"/>
                <a:gd name="connsiteX52" fmla="*/ 5520551 w 6240408"/>
                <a:gd name="connsiteY52" fmla="*/ 2480113 h 5240497"/>
                <a:gd name="connsiteX53" fmla="*/ 5606069 w 6240408"/>
                <a:gd name="connsiteY53" fmla="*/ 2569813 h 5240497"/>
                <a:gd name="connsiteX54" fmla="*/ 5590785 w 6240408"/>
                <a:gd name="connsiteY54" fmla="*/ 2578109 h 5240497"/>
                <a:gd name="connsiteX55" fmla="*/ 5383050 w 6240408"/>
                <a:gd name="connsiteY55" fmla="*/ 2888141 h 5240497"/>
                <a:gd name="connsiteX56" fmla="*/ 5375089 w 6240408"/>
                <a:gd name="connsiteY56" fmla="*/ 2967107 h 5240497"/>
                <a:gd name="connsiteX57" fmla="*/ 3348664 w 6240408"/>
                <a:gd name="connsiteY57" fmla="*/ 3019970 h 5240497"/>
                <a:gd name="connsiteX58" fmla="*/ 3347048 w 6240408"/>
                <a:gd name="connsiteY58" fmla="*/ 3003941 h 5240497"/>
                <a:gd name="connsiteX59" fmla="*/ 3287229 w 6240408"/>
                <a:gd name="connsiteY59" fmla="*/ 2861785 h 5240497"/>
                <a:gd name="connsiteX60" fmla="*/ 3242128 w 6240408"/>
                <a:gd name="connsiteY60" fmla="*/ 2807122 h 5240497"/>
                <a:gd name="connsiteX61" fmla="*/ 1495014 w 6240408"/>
                <a:gd name="connsiteY61" fmla="*/ 1557992 h 5240497"/>
                <a:gd name="connsiteX62" fmla="*/ 2651749 w 6240408"/>
                <a:gd name="connsiteY62" fmla="*/ 2832894 h 5240497"/>
                <a:gd name="connsiteX63" fmla="*/ 2627911 w 6240408"/>
                <a:gd name="connsiteY63" fmla="*/ 2861785 h 5240497"/>
                <a:gd name="connsiteX64" fmla="*/ 2560015 w 6240408"/>
                <a:gd name="connsiteY64" fmla="*/ 3084062 h 5240497"/>
                <a:gd name="connsiteX65" fmla="*/ 2568092 w 6240408"/>
                <a:gd name="connsiteY65" fmla="*/ 3164183 h 5240497"/>
                <a:gd name="connsiteX66" fmla="*/ 2582914 w 6240408"/>
                <a:gd name="connsiteY66" fmla="*/ 3211932 h 5240497"/>
                <a:gd name="connsiteX67" fmla="*/ 1052274 w 6240408"/>
                <a:gd name="connsiteY67" fmla="*/ 3874806 h 5240497"/>
                <a:gd name="connsiteX68" fmla="*/ 1041836 w 6240408"/>
                <a:gd name="connsiteY68" fmla="*/ 3855575 h 5240497"/>
                <a:gd name="connsiteX69" fmla="*/ 689699 w 6240408"/>
                <a:gd name="connsiteY69" fmla="*/ 3668345 h 5240497"/>
                <a:gd name="connsiteX70" fmla="*/ 273665 w 6240408"/>
                <a:gd name="connsiteY70" fmla="*/ 4007423 h 5240497"/>
                <a:gd name="connsiteX71" fmla="*/ 270806 w 6240408"/>
                <a:gd name="connsiteY71" fmla="*/ 4035784 h 5240497"/>
                <a:gd name="connsiteX72" fmla="*/ 54095 w 6240408"/>
                <a:gd name="connsiteY72" fmla="*/ 4035784 h 5240497"/>
                <a:gd name="connsiteX73" fmla="*/ 19397 w 6240408"/>
                <a:gd name="connsiteY73" fmla="*/ 3924007 h 5240497"/>
                <a:gd name="connsiteX74" fmla="*/ 0 w 6240408"/>
                <a:gd name="connsiteY74" fmla="*/ 3731594 h 5240497"/>
                <a:gd name="connsiteX75" fmla="*/ 857119 w 6240408"/>
                <a:gd name="connsiteY75" fmla="*/ 2781788 h 5240497"/>
                <a:gd name="connsiteX76" fmla="*/ 903466 w 6240408"/>
                <a:gd name="connsiteY76" fmla="*/ 2779448 h 5240497"/>
                <a:gd name="connsiteX77" fmla="*/ 906812 w 6240408"/>
                <a:gd name="connsiteY77" fmla="*/ 2713186 h 5240497"/>
                <a:gd name="connsiteX78" fmla="*/ 1487576 w 6240408"/>
                <a:gd name="connsiteY78" fmla="*/ 1564167 h 5240497"/>
                <a:gd name="connsiteX79" fmla="*/ 2698557 w 6240408"/>
                <a:gd name="connsiteY79" fmla="*/ 1096288 h 5240497"/>
                <a:gd name="connsiteX80" fmla="*/ 3909539 w 6240408"/>
                <a:gd name="connsiteY80" fmla="*/ 1564167 h 5240497"/>
                <a:gd name="connsiteX81" fmla="*/ 3937565 w 6240408"/>
                <a:gd name="connsiteY81" fmla="*/ 1593564 h 5240497"/>
                <a:gd name="connsiteX82" fmla="*/ 3151347 w 6240408"/>
                <a:gd name="connsiteY82" fmla="*/ 2738934 h 5240497"/>
                <a:gd name="connsiteX83" fmla="*/ 3112317 w 6240408"/>
                <a:gd name="connsiteY83" fmla="*/ 2717749 h 5240497"/>
                <a:gd name="connsiteX84" fmla="*/ 2957570 w 6240408"/>
                <a:gd name="connsiteY84" fmla="*/ 2686507 h 5240497"/>
                <a:gd name="connsiteX85" fmla="*/ 2802824 w 6240408"/>
                <a:gd name="connsiteY85" fmla="*/ 2717749 h 5240497"/>
                <a:gd name="connsiteX86" fmla="*/ 2736130 w 6240408"/>
                <a:gd name="connsiteY86" fmla="*/ 2753949 h 5240497"/>
                <a:gd name="connsiteX87" fmla="*/ 1583993 w 6240408"/>
                <a:gd name="connsiteY87" fmla="*/ 1484115 h 5240497"/>
                <a:gd name="connsiteX88" fmla="*/ 1612316 w 6240408"/>
                <a:gd name="connsiteY88" fmla="*/ 1460600 h 5240497"/>
                <a:gd name="connsiteX89" fmla="*/ 2698557 w 6240408"/>
                <a:gd name="connsiteY89" fmla="*/ 1096288 h 5240497"/>
                <a:gd name="connsiteX90" fmla="*/ 4448402 w 6240408"/>
                <a:gd name="connsiteY90" fmla="*/ 560189 h 5240497"/>
                <a:gd name="connsiteX91" fmla="*/ 4830899 w 6240408"/>
                <a:gd name="connsiteY91" fmla="*/ 942686 h 5240497"/>
                <a:gd name="connsiteX92" fmla="*/ 4448402 w 6240408"/>
                <a:gd name="connsiteY92" fmla="*/ 1325183 h 5240497"/>
                <a:gd name="connsiteX93" fmla="*/ 4299517 w 6240408"/>
                <a:gd name="connsiteY93" fmla="*/ 1295124 h 5240497"/>
                <a:gd name="connsiteX94" fmla="*/ 4286342 w 6240408"/>
                <a:gd name="connsiteY94" fmla="*/ 1287973 h 5240497"/>
                <a:gd name="connsiteX95" fmla="*/ 4018173 w 6240408"/>
                <a:gd name="connsiteY95" fmla="*/ 1678113 h 5240497"/>
                <a:gd name="connsiteX96" fmla="*/ 3937565 w 6240408"/>
                <a:gd name="connsiteY96" fmla="*/ 1593564 h 5240497"/>
                <a:gd name="connsiteX97" fmla="*/ 4191187 w 6240408"/>
                <a:gd name="connsiteY97" fmla="*/ 1224085 h 5240497"/>
                <a:gd name="connsiteX98" fmla="*/ 4177936 w 6240408"/>
                <a:gd name="connsiteY98" fmla="*/ 1213152 h 5240497"/>
                <a:gd name="connsiteX99" fmla="*/ 4065905 w 6240408"/>
                <a:gd name="connsiteY99" fmla="*/ 942686 h 5240497"/>
                <a:gd name="connsiteX100" fmla="*/ 4448402 w 6240408"/>
                <a:gd name="connsiteY100" fmla="*/ 560189 h 5240497"/>
                <a:gd name="connsiteX101" fmla="*/ 695723 w 6240408"/>
                <a:gd name="connsiteY101" fmla="*/ 0 h 5240497"/>
                <a:gd name="connsiteX102" fmla="*/ 1258927 w 6240408"/>
                <a:gd name="connsiteY102" fmla="*/ 566215 h 5240497"/>
                <a:gd name="connsiteX103" fmla="*/ 1162740 w 6240408"/>
                <a:gd name="connsiteY103" fmla="*/ 882791 h 5240497"/>
                <a:gd name="connsiteX104" fmla="*/ 1103688 w 6240408"/>
                <a:gd name="connsiteY104" fmla="*/ 954746 h 5240497"/>
                <a:gd name="connsiteX105" fmla="*/ 1583993 w 6240408"/>
                <a:gd name="connsiteY105" fmla="*/ 1484115 h 5240497"/>
                <a:gd name="connsiteX106" fmla="*/ 1495014 w 6240408"/>
                <a:gd name="connsiteY106" fmla="*/ 1557992 h 5240497"/>
                <a:gd name="connsiteX107" fmla="*/ 1016631 w 6240408"/>
                <a:gd name="connsiteY107" fmla="*/ 1030740 h 5240497"/>
                <a:gd name="connsiteX108" fmla="*/ 1010616 w 6240408"/>
                <a:gd name="connsiteY108" fmla="*/ 1035729 h 5240497"/>
                <a:gd name="connsiteX109" fmla="*/ 695723 w 6240408"/>
                <a:gd name="connsiteY109" fmla="*/ 1132430 h 5240497"/>
                <a:gd name="connsiteX110" fmla="*/ 132519 w 6240408"/>
                <a:gd name="connsiteY110" fmla="*/ 566215 h 5240497"/>
                <a:gd name="connsiteX111" fmla="*/ 695723 w 6240408"/>
                <a:gd name="connsiteY111" fmla="*/ 0 h 524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240408" h="5240497">
                  <a:moveTo>
                    <a:pt x="3296198" y="4035784"/>
                  </a:moveTo>
                  <a:lnTo>
                    <a:pt x="3420388" y="4035784"/>
                  </a:lnTo>
                  <a:lnTo>
                    <a:pt x="3613765" y="4500744"/>
                  </a:lnTo>
                  <a:lnTo>
                    <a:pt x="3631632" y="4495198"/>
                  </a:lnTo>
                  <a:cubicBezTo>
                    <a:pt x="3656139" y="4490183"/>
                    <a:pt x="3681514" y="4487549"/>
                    <a:pt x="3707504" y="4487549"/>
                  </a:cubicBezTo>
                  <a:cubicBezTo>
                    <a:pt x="3915425" y="4487549"/>
                    <a:pt x="4083978" y="4656102"/>
                    <a:pt x="4083978" y="4864023"/>
                  </a:cubicBezTo>
                  <a:cubicBezTo>
                    <a:pt x="4083978" y="5071944"/>
                    <a:pt x="3915425" y="5240497"/>
                    <a:pt x="3707504" y="5240497"/>
                  </a:cubicBezTo>
                  <a:cubicBezTo>
                    <a:pt x="3499583" y="5240497"/>
                    <a:pt x="3331030" y="5071944"/>
                    <a:pt x="3331030" y="4864023"/>
                  </a:cubicBezTo>
                  <a:cubicBezTo>
                    <a:pt x="3331030" y="4734073"/>
                    <a:pt x="3396871" y="4619500"/>
                    <a:pt x="3497014" y="4551845"/>
                  </a:cubicBezTo>
                  <a:lnTo>
                    <a:pt x="3508283" y="4545728"/>
                  </a:lnTo>
                  <a:close/>
                  <a:moveTo>
                    <a:pt x="692712" y="3788817"/>
                  </a:moveTo>
                  <a:cubicBezTo>
                    <a:pt x="859048" y="3788817"/>
                    <a:pt x="993890" y="3923659"/>
                    <a:pt x="993890" y="4089995"/>
                  </a:cubicBezTo>
                  <a:cubicBezTo>
                    <a:pt x="993890" y="4256331"/>
                    <a:pt x="859048" y="4391173"/>
                    <a:pt x="692712" y="4391173"/>
                  </a:cubicBezTo>
                  <a:cubicBezTo>
                    <a:pt x="526376" y="4391173"/>
                    <a:pt x="391534" y="4256331"/>
                    <a:pt x="391534" y="4089995"/>
                  </a:cubicBezTo>
                  <a:cubicBezTo>
                    <a:pt x="391534" y="3923659"/>
                    <a:pt x="526376" y="3788817"/>
                    <a:pt x="692712" y="3788817"/>
                  </a:cubicBezTo>
                  <a:close/>
                  <a:moveTo>
                    <a:pt x="2633764" y="3313433"/>
                  </a:moveTo>
                  <a:lnTo>
                    <a:pt x="2676456" y="3365176"/>
                  </a:lnTo>
                  <a:cubicBezTo>
                    <a:pt x="2748400" y="3437120"/>
                    <a:pt x="2847788" y="3481617"/>
                    <a:pt x="2957570" y="3481617"/>
                  </a:cubicBezTo>
                  <a:cubicBezTo>
                    <a:pt x="2985016" y="3481617"/>
                    <a:pt x="3011812" y="3478836"/>
                    <a:pt x="3037692" y="3473540"/>
                  </a:cubicBezTo>
                  <a:lnTo>
                    <a:pt x="3059541" y="3466758"/>
                  </a:lnTo>
                  <a:lnTo>
                    <a:pt x="3296198" y="4035784"/>
                  </a:lnTo>
                  <a:lnTo>
                    <a:pt x="1108593" y="4035784"/>
                  </a:lnTo>
                  <a:lnTo>
                    <a:pt x="1105734" y="4007423"/>
                  </a:lnTo>
                  <a:lnTo>
                    <a:pt x="1097196" y="3979918"/>
                  </a:lnTo>
                  <a:close/>
                  <a:moveTo>
                    <a:pt x="5382365" y="3080440"/>
                  </a:moveTo>
                  <a:lnTo>
                    <a:pt x="5383050" y="3087230"/>
                  </a:lnTo>
                  <a:cubicBezTo>
                    <a:pt x="5429107" y="3312306"/>
                    <a:pt x="5628255" y="3481617"/>
                    <a:pt x="5866947" y="3481617"/>
                  </a:cubicBezTo>
                  <a:lnTo>
                    <a:pt x="5916548" y="3476617"/>
                  </a:lnTo>
                  <a:lnTo>
                    <a:pt x="5914849" y="3510262"/>
                  </a:lnTo>
                  <a:cubicBezTo>
                    <a:pt x="5902325" y="3633581"/>
                    <a:pt x="5871477" y="3751483"/>
                    <a:pt x="5825070" y="3861201"/>
                  </a:cubicBezTo>
                  <a:lnTo>
                    <a:pt x="5730309" y="4035784"/>
                  </a:lnTo>
                  <a:lnTo>
                    <a:pt x="3420388" y="4035784"/>
                  </a:lnTo>
                  <a:lnTo>
                    <a:pt x="3165020" y="3421769"/>
                  </a:lnTo>
                  <a:lnTo>
                    <a:pt x="3179847" y="3413721"/>
                  </a:lnTo>
                  <a:cubicBezTo>
                    <a:pt x="3264447" y="3356566"/>
                    <a:pt x="3325865" y="3267703"/>
                    <a:pt x="3347048" y="3164183"/>
                  </a:cubicBezTo>
                  <a:lnTo>
                    <a:pt x="3350019" y="3134720"/>
                  </a:lnTo>
                  <a:close/>
                  <a:moveTo>
                    <a:pt x="2960581" y="2813000"/>
                  </a:moveTo>
                  <a:cubicBezTo>
                    <a:pt x="3111947" y="2813000"/>
                    <a:pt x="3234654" y="2934358"/>
                    <a:pt x="3234654" y="3084060"/>
                  </a:cubicBezTo>
                  <a:cubicBezTo>
                    <a:pt x="3234654" y="3233762"/>
                    <a:pt x="3111947" y="3355120"/>
                    <a:pt x="2960581" y="3355120"/>
                  </a:cubicBezTo>
                  <a:cubicBezTo>
                    <a:pt x="2809215" y="3355120"/>
                    <a:pt x="2686508" y="3233762"/>
                    <a:pt x="2686508" y="3084060"/>
                  </a:cubicBezTo>
                  <a:cubicBezTo>
                    <a:pt x="2686508" y="2934358"/>
                    <a:pt x="2809215" y="2813000"/>
                    <a:pt x="2960581" y="2813000"/>
                  </a:cubicBezTo>
                  <a:close/>
                  <a:moveTo>
                    <a:pt x="5866947" y="2620246"/>
                  </a:moveTo>
                  <a:cubicBezTo>
                    <a:pt x="6073204" y="2620246"/>
                    <a:pt x="6240408" y="2786102"/>
                    <a:pt x="6240408" y="2990696"/>
                  </a:cubicBezTo>
                  <a:cubicBezTo>
                    <a:pt x="6240408" y="3195290"/>
                    <a:pt x="6073204" y="3361146"/>
                    <a:pt x="5866947" y="3361146"/>
                  </a:cubicBezTo>
                  <a:cubicBezTo>
                    <a:pt x="5660690" y="3361146"/>
                    <a:pt x="5493486" y="3195290"/>
                    <a:pt x="5493486" y="2990696"/>
                  </a:cubicBezTo>
                  <a:cubicBezTo>
                    <a:pt x="5493486" y="2786102"/>
                    <a:pt x="5660690" y="2620246"/>
                    <a:pt x="5866947" y="2620246"/>
                  </a:cubicBezTo>
                  <a:close/>
                  <a:moveTo>
                    <a:pt x="4018173" y="1678113"/>
                  </a:moveTo>
                  <a:lnTo>
                    <a:pt x="4088331" y="1751701"/>
                  </a:lnTo>
                  <a:cubicBezTo>
                    <a:pt x="4198443" y="1885127"/>
                    <a:pt x="4289713" y="2034679"/>
                    <a:pt x="4358066" y="2196284"/>
                  </a:cubicBezTo>
                  <a:lnTo>
                    <a:pt x="4363135" y="2210134"/>
                  </a:lnTo>
                  <a:lnTo>
                    <a:pt x="4451946" y="2187299"/>
                  </a:lnTo>
                  <a:cubicBezTo>
                    <a:pt x="4531546" y="2171010"/>
                    <a:pt x="4613964" y="2162456"/>
                    <a:pt x="4698379" y="2162456"/>
                  </a:cubicBezTo>
                  <a:cubicBezTo>
                    <a:pt x="5014937" y="2162456"/>
                    <a:pt x="5303400" y="2282748"/>
                    <a:pt x="5520551" y="2480113"/>
                  </a:cubicBezTo>
                  <a:lnTo>
                    <a:pt x="5606069" y="2569813"/>
                  </a:lnTo>
                  <a:lnTo>
                    <a:pt x="5590785" y="2578109"/>
                  </a:lnTo>
                  <a:cubicBezTo>
                    <a:pt x="5485676" y="2649120"/>
                    <a:pt x="5409368" y="2759526"/>
                    <a:pt x="5383050" y="2888141"/>
                  </a:cubicBezTo>
                  <a:lnTo>
                    <a:pt x="5375089" y="2967107"/>
                  </a:lnTo>
                  <a:lnTo>
                    <a:pt x="3348664" y="3019970"/>
                  </a:lnTo>
                  <a:lnTo>
                    <a:pt x="3347048" y="3003941"/>
                  </a:lnTo>
                  <a:cubicBezTo>
                    <a:pt x="3336457" y="2952181"/>
                    <a:pt x="3315807" y="2904085"/>
                    <a:pt x="3287229" y="2861785"/>
                  </a:cubicBezTo>
                  <a:lnTo>
                    <a:pt x="3242128" y="2807122"/>
                  </a:lnTo>
                  <a:close/>
                  <a:moveTo>
                    <a:pt x="1495014" y="1557992"/>
                  </a:moveTo>
                  <a:lnTo>
                    <a:pt x="2651749" y="2832894"/>
                  </a:lnTo>
                  <a:lnTo>
                    <a:pt x="2627911" y="2861785"/>
                  </a:lnTo>
                  <a:cubicBezTo>
                    <a:pt x="2585045" y="2925235"/>
                    <a:pt x="2560015" y="3001726"/>
                    <a:pt x="2560015" y="3084062"/>
                  </a:cubicBezTo>
                  <a:cubicBezTo>
                    <a:pt x="2560015" y="3111508"/>
                    <a:pt x="2562796" y="3138304"/>
                    <a:pt x="2568092" y="3164183"/>
                  </a:cubicBezTo>
                  <a:lnTo>
                    <a:pt x="2582914" y="3211932"/>
                  </a:lnTo>
                  <a:lnTo>
                    <a:pt x="1052274" y="3874806"/>
                  </a:lnTo>
                  <a:lnTo>
                    <a:pt x="1041836" y="3855575"/>
                  </a:lnTo>
                  <a:cubicBezTo>
                    <a:pt x="965521" y="3742614"/>
                    <a:pt x="836283" y="3668345"/>
                    <a:pt x="689699" y="3668345"/>
                  </a:cubicBezTo>
                  <a:cubicBezTo>
                    <a:pt x="484482" y="3668345"/>
                    <a:pt x="313263" y="3813912"/>
                    <a:pt x="273665" y="4007423"/>
                  </a:cubicBezTo>
                  <a:lnTo>
                    <a:pt x="270806" y="4035784"/>
                  </a:lnTo>
                  <a:lnTo>
                    <a:pt x="54095" y="4035784"/>
                  </a:lnTo>
                  <a:lnTo>
                    <a:pt x="19397" y="3924007"/>
                  </a:lnTo>
                  <a:cubicBezTo>
                    <a:pt x="6679" y="3861856"/>
                    <a:pt x="0" y="3797505"/>
                    <a:pt x="0" y="3731594"/>
                  </a:cubicBezTo>
                  <a:cubicBezTo>
                    <a:pt x="0" y="3237264"/>
                    <a:pt x="375688" y="2830680"/>
                    <a:pt x="857119" y="2781788"/>
                  </a:cubicBezTo>
                  <a:lnTo>
                    <a:pt x="903466" y="2779448"/>
                  </a:lnTo>
                  <a:lnTo>
                    <a:pt x="906812" y="2713186"/>
                  </a:lnTo>
                  <a:cubicBezTo>
                    <a:pt x="952928" y="2259092"/>
                    <a:pt x="1167734" y="1854868"/>
                    <a:pt x="1487576" y="1564167"/>
                  </a:cubicBezTo>
                  <a:close/>
                  <a:moveTo>
                    <a:pt x="2698557" y="1096288"/>
                  </a:moveTo>
                  <a:cubicBezTo>
                    <a:pt x="3164818" y="1096288"/>
                    <a:pt x="3589696" y="1273466"/>
                    <a:pt x="3909539" y="1564167"/>
                  </a:cubicBezTo>
                  <a:lnTo>
                    <a:pt x="3937565" y="1593564"/>
                  </a:lnTo>
                  <a:lnTo>
                    <a:pt x="3151347" y="2738934"/>
                  </a:lnTo>
                  <a:lnTo>
                    <a:pt x="3112317" y="2717749"/>
                  </a:lnTo>
                  <a:cubicBezTo>
                    <a:pt x="3064754" y="2697632"/>
                    <a:pt x="3012461" y="2686507"/>
                    <a:pt x="2957570" y="2686507"/>
                  </a:cubicBezTo>
                  <a:cubicBezTo>
                    <a:pt x="2902679" y="2686507"/>
                    <a:pt x="2850387" y="2697632"/>
                    <a:pt x="2802824" y="2717749"/>
                  </a:cubicBezTo>
                  <a:lnTo>
                    <a:pt x="2736130" y="2753949"/>
                  </a:lnTo>
                  <a:lnTo>
                    <a:pt x="1583993" y="1484115"/>
                  </a:lnTo>
                  <a:lnTo>
                    <a:pt x="1612316" y="1460600"/>
                  </a:lnTo>
                  <a:cubicBezTo>
                    <a:pt x="1914285" y="1231940"/>
                    <a:pt x="2290579" y="1096288"/>
                    <a:pt x="2698557" y="1096288"/>
                  </a:cubicBezTo>
                  <a:close/>
                  <a:moveTo>
                    <a:pt x="4448402" y="560189"/>
                  </a:moveTo>
                  <a:cubicBezTo>
                    <a:pt x="4659649" y="560189"/>
                    <a:pt x="4830899" y="731439"/>
                    <a:pt x="4830899" y="942686"/>
                  </a:cubicBezTo>
                  <a:cubicBezTo>
                    <a:pt x="4830899" y="1153933"/>
                    <a:pt x="4659649" y="1325183"/>
                    <a:pt x="4448402" y="1325183"/>
                  </a:cubicBezTo>
                  <a:cubicBezTo>
                    <a:pt x="4395590" y="1325183"/>
                    <a:pt x="4345279" y="1314480"/>
                    <a:pt x="4299517" y="1295124"/>
                  </a:cubicBezTo>
                  <a:lnTo>
                    <a:pt x="4286342" y="1287973"/>
                  </a:lnTo>
                  <a:lnTo>
                    <a:pt x="4018173" y="1678113"/>
                  </a:lnTo>
                  <a:lnTo>
                    <a:pt x="3937565" y="1593564"/>
                  </a:lnTo>
                  <a:lnTo>
                    <a:pt x="4191187" y="1224085"/>
                  </a:lnTo>
                  <a:lnTo>
                    <a:pt x="4177936" y="1213152"/>
                  </a:lnTo>
                  <a:cubicBezTo>
                    <a:pt x="4108718" y="1143934"/>
                    <a:pt x="4065905" y="1048310"/>
                    <a:pt x="4065905" y="942686"/>
                  </a:cubicBezTo>
                  <a:cubicBezTo>
                    <a:pt x="4065905" y="731439"/>
                    <a:pt x="4237155" y="560189"/>
                    <a:pt x="4448402" y="560189"/>
                  </a:cubicBezTo>
                  <a:close/>
                  <a:moveTo>
                    <a:pt x="695723" y="0"/>
                  </a:moveTo>
                  <a:cubicBezTo>
                    <a:pt x="1006772" y="0"/>
                    <a:pt x="1258927" y="253503"/>
                    <a:pt x="1258927" y="566215"/>
                  </a:cubicBezTo>
                  <a:cubicBezTo>
                    <a:pt x="1258927" y="683482"/>
                    <a:pt x="1223468" y="792423"/>
                    <a:pt x="1162740" y="882791"/>
                  </a:cubicBezTo>
                  <a:lnTo>
                    <a:pt x="1103688" y="954746"/>
                  </a:lnTo>
                  <a:lnTo>
                    <a:pt x="1583993" y="1484115"/>
                  </a:lnTo>
                  <a:lnTo>
                    <a:pt x="1495014" y="1557992"/>
                  </a:lnTo>
                  <a:lnTo>
                    <a:pt x="1016631" y="1030740"/>
                  </a:lnTo>
                  <a:lnTo>
                    <a:pt x="1010616" y="1035729"/>
                  </a:lnTo>
                  <a:cubicBezTo>
                    <a:pt x="920728" y="1096781"/>
                    <a:pt x="812367" y="1132430"/>
                    <a:pt x="695723" y="1132430"/>
                  </a:cubicBezTo>
                  <a:cubicBezTo>
                    <a:pt x="384674" y="1132430"/>
                    <a:pt x="132519" y="878927"/>
                    <a:pt x="132519" y="566215"/>
                  </a:cubicBezTo>
                  <a:cubicBezTo>
                    <a:pt x="132519" y="253503"/>
                    <a:pt x="384674" y="0"/>
                    <a:pt x="695723" y="0"/>
                  </a:cubicBezTo>
                  <a:close/>
                </a:path>
              </a:pathLst>
            </a:custGeom>
            <a:solidFill>
              <a:srgbClr val="39393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4"/>
            <p:cNvSpPr/>
            <p:nvPr/>
          </p:nvSpPr>
          <p:spPr>
            <a:xfrm>
              <a:off x="5437366" y="571361"/>
              <a:ext cx="6625550" cy="3190305"/>
            </a:xfrm>
            <a:custGeom>
              <a:avLst/>
              <a:gdLst>
                <a:gd name="connsiteX0" fmla="*/ 4250000 w 6625549"/>
                <a:gd name="connsiteY0" fmla="*/ 2255618 h 3190305"/>
                <a:gd name="connsiteX1" fmla="*/ 3977619 w 6625549"/>
                <a:gd name="connsiteY1" fmla="*/ 2370802 h 3190305"/>
                <a:gd name="connsiteX2" fmla="*/ 3876125 w 6625549"/>
                <a:gd name="connsiteY2" fmla="*/ 2690861 h 3190305"/>
                <a:gd name="connsiteX3" fmla="*/ 3975258 w 6625549"/>
                <a:gd name="connsiteY3" fmla="*/ 2995815 h 3190305"/>
                <a:gd name="connsiteX4" fmla="*/ 4246223 w 6625549"/>
                <a:gd name="connsiteY4" fmla="*/ 3110999 h 3190305"/>
                <a:gd name="connsiteX5" fmla="*/ 4515300 w 6625549"/>
                <a:gd name="connsiteY5" fmla="*/ 2997703 h 3190305"/>
                <a:gd name="connsiteX6" fmla="*/ 4609713 w 6625549"/>
                <a:gd name="connsiteY6" fmla="*/ 2683308 h 3190305"/>
                <a:gd name="connsiteX7" fmla="*/ 4515772 w 6625549"/>
                <a:gd name="connsiteY7" fmla="*/ 2366081 h 3190305"/>
                <a:gd name="connsiteX8" fmla="*/ 4250000 w 6625549"/>
                <a:gd name="connsiteY8" fmla="*/ 2255618 h 3190305"/>
                <a:gd name="connsiteX9" fmla="*/ 5778948 w 6625549"/>
                <a:gd name="connsiteY9" fmla="*/ 2176311 h 3190305"/>
                <a:gd name="connsiteX10" fmla="*/ 5992321 w 6625549"/>
                <a:gd name="connsiteY10" fmla="*/ 2227294 h 3190305"/>
                <a:gd name="connsiteX11" fmla="*/ 5992321 w 6625549"/>
                <a:gd name="connsiteY11" fmla="*/ 2325484 h 3190305"/>
                <a:gd name="connsiteX12" fmla="*/ 5769507 w 6625549"/>
                <a:gd name="connsiteY12" fmla="*/ 2255618 h 3190305"/>
                <a:gd name="connsiteX13" fmla="*/ 5615614 w 6625549"/>
                <a:gd name="connsiteY13" fmla="*/ 2305185 h 3190305"/>
                <a:gd name="connsiteX14" fmla="*/ 5557078 w 6625549"/>
                <a:gd name="connsiteY14" fmla="*/ 2434059 h 3190305"/>
                <a:gd name="connsiteX15" fmla="*/ 5593899 w 6625549"/>
                <a:gd name="connsiteY15" fmla="*/ 2545938 h 3190305"/>
                <a:gd name="connsiteX16" fmla="*/ 5756289 w 6625549"/>
                <a:gd name="connsiteY16" fmla="*/ 2644599 h 3190305"/>
                <a:gd name="connsiteX17" fmla="*/ 5963997 w 6625549"/>
                <a:gd name="connsiteY17" fmla="*/ 2770640 h 3190305"/>
                <a:gd name="connsiteX18" fmla="*/ 6020645 w 6625549"/>
                <a:gd name="connsiteY18" fmla="*/ 2925005 h 3190305"/>
                <a:gd name="connsiteX19" fmla="*/ 5934257 w 6625549"/>
                <a:gd name="connsiteY19" fmla="*/ 3115247 h 3190305"/>
                <a:gd name="connsiteX20" fmla="*/ 5695865 w 6625549"/>
                <a:gd name="connsiteY20" fmla="*/ 3190305 h 3190305"/>
                <a:gd name="connsiteX21" fmla="*/ 5462665 w 6625549"/>
                <a:gd name="connsiteY21" fmla="*/ 3124216 h 3190305"/>
                <a:gd name="connsiteX22" fmla="*/ 5462665 w 6625549"/>
                <a:gd name="connsiteY22" fmla="*/ 3019418 h 3190305"/>
                <a:gd name="connsiteX23" fmla="*/ 5581625 w 6625549"/>
                <a:gd name="connsiteY23" fmla="*/ 3086451 h 3190305"/>
                <a:gd name="connsiteX24" fmla="*/ 5702474 w 6625549"/>
                <a:gd name="connsiteY24" fmla="*/ 3110999 h 3190305"/>
                <a:gd name="connsiteX25" fmla="*/ 5930009 w 6625549"/>
                <a:gd name="connsiteY25" fmla="*/ 2925005 h 3190305"/>
                <a:gd name="connsiteX26" fmla="*/ 5879970 w 6625549"/>
                <a:gd name="connsiteY26" fmla="*/ 2815486 h 3190305"/>
                <a:gd name="connsiteX27" fmla="*/ 5717580 w 6625549"/>
                <a:gd name="connsiteY27" fmla="*/ 2722018 h 3190305"/>
                <a:gd name="connsiteX28" fmla="*/ 5522617 w 6625549"/>
                <a:gd name="connsiteY28" fmla="*/ 2596921 h 3190305"/>
                <a:gd name="connsiteX29" fmla="*/ 5466442 w 6625549"/>
                <a:gd name="connsiteY29" fmla="*/ 2439723 h 3190305"/>
                <a:gd name="connsiteX30" fmla="*/ 5556606 w 6625549"/>
                <a:gd name="connsiteY30" fmla="*/ 2249009 h 3190305"/>
                <a:gd name="connsiteX31" fmla="*/ 5778948 w 6625549"/>
                <a:gd name="connsiteY31" fmla="*/ 2176311 h 3190305"/>
                <a:gd name="connsiteX32" fmla="*/ 4253776 w 6625549"/>
                <a:gd name="connsiteY32" fmla="*/ 2176311 h 3190305"/>
                <a:gd name="connsiteX33" fmla="*/ 4580445 w 6625549"/>
                <a:gd name="connsiteY33" fmla="*/ 2311322 h 3190305"/>
                <a:gd name="connsiteX34" fmla="*/ 4700349 w 6625549"/>
                <a:gd name="connsiteY34" fmla="*/ 2685197 h 3190305"/>
                <a:gd name="connsiteX35" fmla="*/ 4578084 w 6625549"/>
                <a:gd name="connsiteY35" fmla="*/ 3050574 h 3190305"/>
                <a:gd name="connsiteX36" fmla="*/ 4243391 w 6625549"/>
                <a:gd name="connsiteY36" fmla="*/ 3190305 h 3190305"/>
                <a:gd name="connsiteX37" fmla="*/ 3908697 w 6625549"/>
                <a:gd name="connsiteY37" fmla="*/ 3051046 h 3190305"/>
                <a:gd name="connsiteX38" fmla="*/ 3785489 w 6625549"/>
                <a:gd name="connsiteY38" fmla="*/ 2688973 h 3190305"/>
                <a:gd name="connsiteX39" fmla="*/ 3914362 w 6625549"/>
                <a:gd name="connsiteY39" fmla="*/ 2312266 h 3190305"/>
                <a:gd name="connsiteX40" fmla="*/ 4253776 w 6625549"/>
                <a:gd name="connsiteY40" fmla="*/ 2176311 h 3190305"/>
                <a:gd name="connsiteX41" fmla="*/ 2013045 w 6625549"/>
                <a:gd name="connsiteY41" fmla="*/ 2008461 h 3190305"/>
                <a:gd name="connsiteX42" fmla="*/ 1918760 w 6625549"/>
                <a:gd name="connsiteY42" fmla="*/ 2046610 h 3190305"/>
                <a:gd name="connsiteX43" fmla="*/ 1872705 w 6625549"/>
                <a:gd name="connsiteY43" fmla="*/ 2155917 h 3190305"/>
                <a:gd name="connsiteX44" fmla="*/ 2132828 w 6625549"/>
                <a:gd name="connsiteY44" fmla="*/ 2155917 h 3190305"/>
                <a:gd name="connsiteX45" fmla="*/ 2099226 w 6625549"/>
                <a:gd name="connsiteY45" fmla="*/ 2047203 h 3190305"/>
                <a:gd name="connsiteX46" fmla="*/ 2013045 w 6625549"/>
                <a:gd name="connsiteY46" fmla="*/ 2008461 h 3190305"/>
                <a:gd name="connsiteX47" fmla="*/ 2014626 w 6625549"/>
                <a:gd name="connsiteY47" fmla="*/ 1975254 h 3190305"/>
                <a:gd name="connsiteX48" fmla="*/ 2130457 w 6625549"/>
                <a:gd name="connsiteY48" fmla="*/ 2028227 h 3190305"/>
                <a:gd name="connsiteX49" fmla="*/ 2170780 w 6625549"/>
                <a:gd name="connsiteY49" fmla="*/ 2172916 h 3190305"/>
                <a:gd name="connsiteX50" fmla="*/ 2170780 w 6625549"/>
                <a:gd name="connsiteY50" fmla="*/ 2189124 h 3190305"/>
                <a:gd name="connsiteX51" fmla="*/ 1871124 w 6625549"/>
                <a:gd name="connsiteY51" fmla="*/ 2189124 h 3190305"/>
                <a:gd name="connsiteX52" fmla="*/ 1909668 w 6625549"/>
                <a:gd name="connsiteY52" fmla="*/ 2319581 h 3190305"/>
                <a:gd name="connsiteX53" fmla="*/ 2015417 w 6625549"/>
                <a:gd name="connsiteY53" fmla="*/ 2366625 h 3190305"/>
                <a:gd name="connsiteX54" fmla="*/ 2148246 w 6625549"/>
                <a:gd name="connsiteY54" fmla="*/ 2316419 h 3190305"/>
                <a:gd name="connsiteX55" fmla="*/ 2148246 w 6625549"/>
                <a:gd name="connsiteY55" fmla="*/ 2355161 h 3190305"/>
                <a:gd name="connsiteX56" fmla="*/ 2007906 w 6625549"/>
                <a:gd name="connsiteY56" fmla="*/ 2399832 h 3190305"/>
                <a:gd name="connsiteX57" fmla="*/ 1881402 w 6625549"/>
                <a:gd name="connsiteY57" fmla="*/ 2343696 h 3190305"/>
                <a:gd name="connsiteX58" fmla="*/ 1833172 w 6625549"/>
                <a:gd name="connsiteY58" fmla="*/ 2185171 h 3190305"/>
                <a:gd name="connsiteX59" fmla="*/ 1883576 w 6625549"/>
                <a:gd name="connsiteY59" fmla="*/ 2035936 h 3190305"/>
                <a:gd name="connsiteX60" fmla="*/ 2014626 w 6625549"/>
                <a:gd name="connsiteY60" fmla="*/ 1975254 h 3190305"/>
                <a:gd name="connsiteX61" fmla="*/ 5068661 w 6625549"/>
                <a:gd name="connsiteY61" fmla="*/ 1919509 h 3190305"/>
                <a:gd name="connsiteX62" fmla="*/ 5068661 w 6625549"/>
                <a:gd name="connsiteY62" fmla="*/ 2199915 h 3190305"/>
                <a:gd name="connsiteX63" fmla="*/ 5323576 w 6625549"/>
                <a:gd name="connsiteY63" fmla="*/ 2199915 h 3190305"/>
                <a:gd name="connsiteX64" fmla="*/ 5323576 w 6625549"/>
                <a:gd name="connsiteY64" fmla="*/ 2279221 h 3190305"/>
                <a:gd name="connsiteX65" fmla="*/ 5068661 w 6625549"/>
                <a:gd name="connsiteY65" fmla="*/ 2279221 h 3190305"/>
                <a:gd name="connsiteX66" fmla="*/ 5068661 w 6625549"/>
                <a:gd name="connsiteY66" fmla="*/ 2917452 h 3190305"/>
                <a:gd name="connsiteX67" fmla="*/ 5100290 w 6625549"/>
                <a:gd name="connsiteY67" fmla="*/ 3062376 h 3190305"/>
                <a:gd name="connsiteX68" fmla="*/ 5207448 w 6625549"/>
                <a:gd name="connsiteY68" fmla="*/ 3107222 h 3190305"/>
                <a:gd name="connsiteX69" fmla="*/ 5323576 w 6625549"/>
                <a:gd name="connsiteY69" fmla="*/ 3072289 h 3190305"/>
                <a:gd name="connsiteX70" fmla="*/ 5323576 w 6625549"/>
                <a:gd name="connsiteY70" fmla="*/ 3153484 h 3190305"/>
                <a:gd name="connsiteX71" fmla="*/ 5196119 w 6625549"/>
                <a:gd name="connsiteY71" fmla="*/ 3185585 h 3190305"/>
                <a:gd name="connsiteX72" fmla="*/ 4981802 w 6625549"/>
                <a:gd name="connsiteY72" fmla="*/ 2928782 h 3190305"/>
                <a:gd name="connsiteX73" fmla="*/ 4981802 w 6625549"/>
                <a:gd name="connsiteY73" fmla="*/ 2279221 h 3190305"/>
                <a:gd name="connsiteX74" fmla="*/ 4808082 w 6625549"/>
                <a:gd name="connsiteY74" fmla="*/ 2279221 h 3190305"/>
                <a:gd name="connsiteX75" fmla="*/ 4808082 w 6625549"/>
                <a:gd name="connsiteY75" fmla="*/ 2199915 h 3190305"/>
                <a:gd name="connsiteX76" fmla="*/ 4981802 w 6625549"/>
                <a:gd name="connsiteY76" fmla="*/ 2199915 h 3190305"/>
                <a:gd name="connsiteX77" fmla="*/ 4981802 w 6625549"/>
                <a:gd name="connsiteY77" fmla="*/ 1948777 h 3190305"/>
                <a:gd name="connsiteX78" fmla="*/ 5025231 w 6625549"/>
                <a:gd name="connsiteY78" fmla="*/ 1933670 h 3190305"/>
                <a:gd name="connsiteX79" fmla="*/ 5068661 w 6625549"/>
                <a:gd name="connsiteY79" fmla="*/ 1919509 h 3190305"/>
                <a:gd name="connsiteX80" fmla="*/ 2662781 w 6625549"/>
                <a:gd name="connsiteY80" fmla="*/ 1898738 h 3190305"/>
                <a:gd name="connsiteX81" fmla="*/ 2662781 w 6625549"/>
                <a:gd name="connsiteY81" fmla="*/ 3081731 h 3190305"/>
                <a:gd name="connsiteX82" fmla="*/ 2875209 w 6625549"/>
                <a:gd name="connsiteY82" fmla="*/ 3081731 h 3190305"/>
                <a:gd name="connsiteX83" fmla="*/ 3337832 w 6625549"/>
                <a:gd name="connsiteY83" fmla="*/ 2925477 h 3190305"/>
                <a:gd name="connsiteX84" fmla="*/ 3499278 w 6625549"/>
                <a:gd name="connsiteY84" fmla="*/ 2474656 h 3190305"/>
                <a:gd name="connsiteX85" fmla="*/ 2894092 w 6625549"/>
                <a:gd name="connsiteY85" fmla="*/ 1898738 h 3190305"/>
                <a:gd name="connsiteX86" fmla="*/ 1249045 w 6625549"/>
                <a:gd name="connsiteY86" fmla="*/ 1867725 h 3190305"/>
                <a:gd name="connsiteX87" fmla="*/ 1249045 w 6625549"/>
                <a:gd name="connsiteY87" fmla="*/ 1985137 h 3190305"/>
                <a:gd name="connsiteX88" fmla="*/ 1355783 w 6625549"/>
                <a:gd name="connsiteY88" fmla="*/ 1985137 h 3190305"/>
                <a:gd name="connsiteX89" fmla="*/ 1355783 w 6625549"/>
                <a:gd name="connsiteY89" fmla="*/ 2018344 h 3190305"/>
                <a:gd name="connsiteX90" fmla="*/ 1249045 w 6625549"/>
                <a:gd name="connsiteY90" fmla="*/ 2018344 h 3190305"/>
                <a:gd name="connsiteX91" fmla="*/ 1249045 w 6625549"/>
                <a:gd name="connsiteY91" fmla="*/ 2285583 h 3190305"/>
                <a:gd name="connsiteX92" fmla="*/ 1262289 w 6625549"/>
                <a:gd name="connsiteY92" fmla="*/ 2346266 h 3190305"/>
                <a:gd name="connsiteX93" fmla="*/ 1307158 w 6625549"/>
                <a:gd name="connsiteY93" fmla="*/ 2365044 h 3190305"/>
                <a:gd name="connsiteX94" fmla="*/ 1355783 w 6625549"/>
                <a:gd name="connsiteY94" fmla="*/ 2350417 h 3190305"/>
                <a:gd name="connsiteX95" fmla="*/ 1355783 w 6625549"/>
                <a:gd name="connsiteY95" fmla="*/ 2384415 h 3190305"/>
                <a:gd name="connsiteX96" fmla="*/ 1302414 w 6625549"/>
                <a:gd name="connsiteY96" fmla="*/ 2397856 h 3190305"/>
                <a:gd name="connsiteX97" fmla="*/ 1212675 w 6625549"/>
                <a:gd name="connsiteY97" fmla="*/ 2290327 h 3190305"/>
                <a:gd name="connsiteX98" fmla="*/ 1212675 w 6625549"/>
                <a:gd name="connsiteY98" fmla="*/ 2018344 h 3190305"/>
                <a:gd name="connsiteX99" fmla="*/ 1139936 w 6625549"/>
                <a:gd name="connsiteY99" fmla="*/ 2018344 h 3190305"/>
                <a:gd name="connsiteX100" fmla="*/ 1139936 w 6625549"/>
                <a:gd name="connsiteY100" fmla="*/ 1985137 h 3190305"/>
                <a:gd name="connsiteX101" fmla="*/ 1212675 w 6625549"/>
                <a:gd name="connsiteY101" fmla="*/ 1985137 h 3190305"/>
                <a:gd name="connsiteX102" fmla="*/ 1212675 w 6625549"/>
                <a:gd name="connsiteY102" fmla="*/ 1879980 h 3190305"/>
                <a:gd name="connsiteX103" fmla="*/ 1230860 w 6625549"/>
                <a:gd name="connsiteY103" fmla="*/ 1873655 h 3190305"/>
                <a:gd name="connsiteX104" fmla="*/ 1249045 w 6625549"/>
                <a:gd name="connsiteY104" fmla="*/ 1867725 h 3190305"/>
                <a:gd name="connsiteX105" fmla="*/ 2569312 w 6625549"/>
                <a:gd name="connsiteY105" fmla="*/ 1812822 h 3190305"/>
                <a:gd name="connsiteX106" fmla="*/ 2908254 w 6625549"/>
                <a:gd name="connsiteY106" fmla="*/ 1812822 h 3190305"/>
                <a:gd name="connsiteX107" fmla="*/ 3420915 w 6625549"/>
                <a:gd name="connsiteY107" fmla="*/ 1980877 h 3190305"/>
                <a:gd name="connsiteX108" fmla="*/ 3596523 w 6625549"/>
                <a:gd name="connsiteY108" fmla="*/ 2470880 h 3190305"/>
                <a:gd name="connsiteX109" fmla="*/ 3408170 w 6625549"/>
                <a:gd name="connsiteY109" fmla="*/ 2973628 h 3190305"/>
                <a:gd name="connsiteX110" fmla="*/ 2888427 w 6625549"/>
                <a:gd name="connsiteY110" fmla="*/ 3166702 h 3190305"/>
                <a:gd name="connsiteX111" fmla="*/ 2569312 w 6625549"/>
                <a:gd name="connsiteY111" fmla="*/ 3166702 h 3190305"/>
                <a:gd name="connsiteX112" fmla="*/ 1433802 w 6625549"/>
                <a:gd name="connsiteY112" fmla="*/ 1790637 h 3190305"/>
                <a:gd name="connsiteX113" fmla="*/ 1470171 w 6625549"/>
                <a:gd name="connsiteY113" fmla="*/ 1790637 h 3190305"/>
                <a:gd name="connsiteX114" fmla="*/ 1470171 w 6625549"/>
                <a:gd name="connsiteY114" fmla="*/ 2057876 h 3190305"/>
                <a:gd name="connsiteX115" fmla="*/ 1471753 w 6625549"/>
                <a:gd name="connsiteY115" fmla="*/ 2057876 h 3190305"/>
                <a:gd name="connsiteX116" fmla="*/ 1610907 w 6625549"/>
                <a:gd name="connsiteY116" fmla="*/ 1975254 h 3190305"/>
                <a:gd name="connsiteX117" fmla="*/ 1710924 w 6625549"/>
                <a:gd name="connsiteY117" fmla="*/ 2017553 h 3190305"/>
                <a:gd name="connsiteX118" fmla="*/ 1745317 w 6625549"/>
                <a:gd name="connsiteY118" fmla="*/ 2138918 h 3190305"/>
                <a:gd name="connsiteX119" fmla="*/ 1745317 w 6625549"/>
                <a:gd name="connsiteY119" fmla="*/ 2389949 h 3190305"/>
                <a:gd name="connsiteX120" fmla="*/ 1708947 w 6625549"/>
                <a:gd name="connsiteY120" fmla="*/ 2389949 h 3190305"/>
                <a:gd name="connsiteX121" fmla="*/ 1708947 w 6625549"/>
                <a:gd name="connsiteY121" fmla="*/ 2147220 h 3190305"/>
                <a:gd name="connsiteX122" fmla="*/ 1682856 w 6625549"/>
                <a:gd name="connsiteY122" fmla="*/ 2041866 h 3190305"/>
                <a:gd name="connsiteX123" fmla="*/ 1601419 w 6625549"/>
                <a:gd name="connsiteY123" fmla="*/ 2008461 h 3190305"/>
                <a:gd name="connsiteX124" fmla="*/ 1509704 w 6625549"/>
                <a:gd name="connsiteY124" fmla="*/ 2049179 h 3190305"/>
                <a:gd name="connsiteX125" fmla="*/ 1470171 w 6625549"/>
                <a:gd name="connsiteY125" fmla="*/ 2165800 h 3190305"/>
                <a:gd name="connsiteX126" fmla="*/ 1470171 w 6625549"/>
                <a:gd name="connsiteY126" fmla="*/ 2389949 h 3190305"/>
                <a:gd name="connsiteX127" fmla="*/ 1433802 w 6625549"/>
                <a:gd name="connsiteY127" fmla="*/ 2389949 h 3190305"/>
                <a:gd name="connsiteX128" fmla="*/ 4774090 w 6625549"/>
                <a:gd name="connsiteY128" fmla="*/ 465455 h 3190305"/>
                <a:gd name="connsiteX129" fmla="*/ 4548915 w 6625549"/>
                <a:gd name="connsiteY129" fmla="*/ 556564 h 3190305"/>
                <a:gd name="connsiteX130" fmla="*/ 4438925 w 6625549"/>
                <a:gd name="connsiteY130" fmla="*/ 817615 h 3190305"/>
                <a:gd name="connsiteX131" fmla="*/ 5060161 w 6625549"/>
                <a:gd name="connsiteY131" fmla="*/ 817615 h 3190305"/>
                <a:gd name="connsiteX132" fmla="*/ 4979910 w 6625549"/>
                <a:gd name="connsiteY132" fmla="*/ 557980 h 3190305"/>
                <a:gd name="connsiteX133" fmla="*/ 4774090 w 6625549"/>
                <a:gd name="connsiteY133" fmla="*/ 465455 h 3190305"/>
                <a:gd name="connsiteX134" fmla="*/ 1646723 w 6625549"/>
                <a:gd name="connsiteY134" fmla="*/ 465455 h 3190305"/>
                <a:gd name="connsiteX135" fmla="*/ 1374342 w 6625549"/>
                <a:gd name="connsiteY135" fmla="*/ 580639 h 3190305"/>
                <a:gd name="connsiteX136" fmla="*/ 1272848 w 6625549"/>
                <a:gd name="connsiteY136" fmla="*/ 900698 h 3190305"/>
                <a:gd name="connsiteX137" fmla="*/ 1371982 w 6625549"/>
                <a:gd name="connsiteY137" fmla="*/ 1205652 h 3190305"/>
                <a:gd name="connsiteX138" fmla="*/ 1642947 w 6625549"/>
                <a:gd name="connsiteY138" fmla="*/ 1320836 h 3190305"/>
                <a:gd name="connsiteX139" fmla="*/ 1912023 w 6625549"/>
                <a:gd name="connsiteY139" fmla="*/ 1207540 h 3190305"/>
                <a:gd name="connsiteX140" fmla="*/ 2006436 w 6625549"/>
                <a:gd name="connsiteY140" fmla="*/ 893145 h 3190305"/>
                <a:gd name="connsiteX141" fmla="*/ 1912495 w 6625549"/>
                <a:gd name="connsiteY141" fmla="*/ 575918 h 3190305"/>
                <a:gd name="connsiteX142" fmla="*/ 1646723 w 6625549"/>
                <a:gd name="connsiteY142" fmla="*/ 465455 h 3190305"/>
                <a:gd name="connsiteX143" fmla="*/ 5801343 w 6625549"/>
                <a:gd name="connsiteY143" fmla="*/ 386148 h 3190305"/>
                <a:gd name="connsiteX144" fmla="*/ 6015661 w 6625549"/>
                <a:gd name="connsiteY144" fmla="*/ 431467 h 3190305"/>
                <a:gd name="connsiteX145" fmla="*/ 6015661 w 6625549"/>
                <a:gd name="connsiteY145" fmla="*/ 529656 h 3190305"/>
                <a:gd name="connsiteX146" fmla="*/ 5788125 w 6625549"/>
                <a:gd name="connsiteY146" fmla="*/ 465455 h 3190305"/>
                <a:gd name="connsiteX147" fmla="*/ 5512440 w 6625549"/>
                <a:gd name="connsiteY147" fmla="*/ 587720 h 3190305"/>
                <a:gd name="connsiteX148" fmla="*/ 5406697 w 6625549"/>
                <a:gd name="connsiteY148" fmla="*/ 904475 h 3190305"/>
                <a:gd name="connsiteX149" fmla="*/ 5503471 w 6625549"/>
                <a:gd name="connsiteY149" fmla="*/ 1206596 h 3190305"/>
                <a:gd name="connsiteX150" fmla="*/ 5758857 w 6625549"/>
                <a:gd name="connsiteY150" fmla="*/ 1320836 h 3190305"/>
                <a:gd name="connsiteX151" fmla="*/ 6011884 w 6625549"/>
                <a:gd name="connsiteY151" fmla="*/ 1243417 h 3190305"/>
                <a:gd name="connsiteX152" fmla="*/ 6011884 w 6625549"/>
                <a:gd name="connsiteY152" fmla="*/ 1334053 h 3190305"/>
                <a:gd name="connsiteX153" fmla="*/ 5755081 w 6625549"/>
                <a:gd name="connsiteY153" fmla="*/ 1400142 h 3190305"/>
                <a:gd name="connsiteX154" fmla="*/ 5436910 w 6625549"/>
                <a:gd name="connsiteY154" fmla="*/ 1264660 h 3190305"/>
                <a:gd name="connsiteX155" fmla="*/ 5316061 w 6625549"/>
                <a:gd name="connsiteY155" fmla="*/ 910140 h 3190305"/>
                <a:gd name="connsiteX156" fmla="*/ 5452016 w 6625549"/>
                <a:gd name="connsiteY156" fmla="*/ 532960 h 3190305"/>
                <a:gd name="connsiteX157" fmla="*/ 5801343 w 6625549"/>
                <a:gd name="connsiteY157" fmla="*/ 386148 h 3190305"/>
                <a:gd name="connsiteX158" fmla="*/ 4777867 w 6625549"/>
                <a:gd name="connsiteY158" fmla="*/ 386148 h 3190305"/>
                <a:gd name="connsiteX159" fmla="*/ 5054496 w 6625549"/>
                <a:gd name="connsiteY159" fmla="*/ 512662 h 3190305"/>
                <a:gd name="connsiteX160" fmla="*/ 5150797 w 6625549"/>
                <a:gd name="connsiteY160" fmla="*/ 858213 h 3190305"/>
                <a:gd name="connsiteX161" fmla="*/ 5150797 w 6625549"/>
                <a:gd name="connsiteY161" fmla="*/ 896922 h 3190305"/>
                <a:gd name="connsiteX162" fmla="*/ 4435148 w 6625549"/>
                <a:gd name="connsiteY162" fmla="*/ 896922 h 3190305"/>
                <a:gd name="connsiteX163" fmla="*/ 4527201 w 6625549"/>
                <a:gd name="connsiteY163" fmla="*/ 1208484 h 3190305"/>
                <a:gd name="connsiteX164" fmla="*/ 4779755 w 6625549"/>
                <a:gd name="connsiteY164" fmla="*/ 1320836 h 3190305"/>
                <a:gd name="connsiteX165" fmla="*/ 5096981 w 6625549"/>
                <a:gd name="connsiteY165" fmla="*/ 1200931 h 3190305"/>
                <a:gd name="connsiteX166" fmla="*/ 5096981 w 6625549"/>
                <a:gd name="connsiteY166" fmla="*/ 1293456 h 3190305"/>
                <a:gd name="connsiteX167" fmla="*/ 4761816 w 6625549"/>
                <a:gd name="connsiteY167" fmla="*/ 1400142 h 3190305"/>
                <a:gd name="connsiteX168" fmla="*/ 4459695 w 6625549"/>
                <a:gd name="connsiteY168" fmla="*/ 1266076 h 3190305"/>
                <a:gd name="connsiteX169" fmla="*/ 4344511 w 6625549"/>
                <a:gd name="connsiteY169" fmla="*/ 887481 h 3190305"/>
                <a:gd name="connsiteX170" fmla="*/ 4464888 w 6625549"/>
                <a:gd name="connsiteY170" fmla="*/ 531072 h 3190305"/>
                <a:gd name="connsiteX171" fmla="*/ 4777867 w 6625549"/>
                <a:gd name="connsiteY171" fmla="*/ 386148 h 3190305"/>
                <a:gd name="connsiteX172" fmla="*/ 3797233 w 6625549"/>
                <a:gd name="connsiteY172" fmla="*/ 386148 h 3190305"/>
                <a:gd name="connsiteX173" fmla="*/ 4037042 w 6625549"/>
                <a:gd name="connsiteY173" fmla="*/ 490475 h 3190305"/>
                <a:gd name="connsiteX174" fmla="*/ 4120125 w 6625549"/>
                <a:gd name="connsiteY174" fmla="*/ 788347 h 3190305"/>
                <a:gd name="connsiteX175" fmla="*/ 4120125 w 6625549"/>
                <a:gd name="connsiteY175" fmla="*/ 1376539 h 3190305"/>
                <a:gd name="connsiteX176" fmla="*/ 4033265 w 6625549"/>
                <a:gd name="connsiteY176" fmla="*/ 1376539 h 3190305"/>
                <a:gd name="connsiteX177" fmla="*/ 4033265 w 6625549"/>
                <a:gd name="connsiteY177" fmla="*/ 813839 h 3190305"/>
                <a:gd name="connsiteX178" fmla="*/ 3782127 w 6625549"/>
                <a:gd name="connsiteY178" fmla="*/ 465455 h 3190305"/>
                <a:gd name="connsiteX179" fmla="*/ 3552704 w 6625549"/>
                <a:gd name="connsiteY179" fmla="*/ 567893 h 3190305"/>
                <a:gd name="connsiteX180" fmla="*/ 3463012 w 6625549"/>
                <a:gd name="connsiteY180" fmla="*/ 821392 h 3190305"/>
                <a:gd name="connsiteX181" fmla="*/ 3463012 w 6625549"/>
                <a:gd name="connsiteY181" fmla="*/ 1376539 h 3190305"/>
                <a:gd name="connsiteX182" fmla="*/ 3376152 w 6625549"/>
                <a:gd name="connsiteY182" fmla="*/ 1376539 h 3190305"/>
                <a:gd name="connsiteX183" fmla="*/ 3376152 w 6625549"/>
                <a:gd name="connsiteY183" fmla="*/ 409752 h 3190305"/>
                <a:gd name="connsiteX184" fmla="*/ 3463012 w 6625549"/>
                <a:gd name="connsiteY184" fmla="*/ 409752 h 3190305"/>
                <a:gd name="connsiteX185" fmla="*/ 3463012 w 6625549"/>
                <a:gd name="connsiteY185" fmla="*/ 585359 h 3190305"/>
                <a:gd name="connsiteX186" fmla="*/ 3466789 w 6625549"/>
                <a:gd name="connsiteY186" fmla="*/ 585359 h 3190305"/>
                <a:gd name="connsiteX187" fmla="*/ 3797233 w 6625549"/>
                <a:gd name="connsiteY187" fmla="*/ 386148 h 3190305"/>
                <a:gd name="connsiteX188" fmla="*/ 2759009 w 6625549"/>
                <a:gd name="connsiteY188" fmla="*/ 386148 h 3190305"/>
                <a:gd name="connsiteX189" fmla="*/ 2998817 w 6625549"/>
                <a:gd name="connsiteY189" fmla="*/ 490475 h 3190305"/>
                <a:gd name="connsiteX190" fmla="*/ 3081900 w 6625549"/>
                <a:gd name="connsiteY190" fmla="*/ 788347 h 3190305"/>
                <a:gd name="connsiteX191" fmla="*/ 3081900 w 6625549"/>
                <a:gd name="connsiteY191" fmla="*/ 1376539 h 3190305"/>
                <a:gd name="connsiteX192" fmla="*/ 2995041 w 6625549"/>
                <a:gd name="connsiteY192" fmla="*/ 1376539 h 3190305"/>
                <a:gd name="connsiteX193" fmla="*/ 2995041 w 6625549"/>
                <a:gd name="connsiteY193" fmla="*/ 813839 h 3190305"/>
                <a:gd name="connsiteX194" fmla="*/ 2743902 w 6625549"/>
                <a:gd name="connsiteY194" fmla="*/ 465455 h 3190305"/>
                <a:gd name="connsiteX195" fmla="*/ 2514479 w 6625549"/>
                <a:gd name="connsiteY195" fmla="*/ 567893 h 3190305"/>
                <a:gd name="connsiteX196" fmla="*/ 2424787 w 6625549"/>
                <a:gd name="connsiteY196" fmla="*/ 821392 h 3190305"/>
                <a:gd name="connsiteX197" fmla="*/ 2424787 w 6625549"/>
                <a:gd name="connsiteY197" fmla="*/ 1376539 h 3190305"/>
                <a:gd name="connsiteX198" fmla="*/ 2337927 w 6625549"/>
                <a:gd name="connsiteY198" fmla="*/ 1376539 h 3190305"/>
                <a:gd name="connsiteX199" fmla="*/ 2337927 w 6625549"/>
                <a:gd name="connsiteY199" fmla="*/ 409752 h 3190305"/>
                <a:gd name="connsiteX200" fmla="*/ 2424787 w 6625549"/>
                <a:gd name="connsiteY200" fmla="*/ 409752 h 3190305"/>
                <a:gd name="connsiteX201" fmla="*/ 2424787 w 6625549"/>
                <a:gd name="connsiteY201" fmla="*/ 585359 h 3190305"/>
                <a:gd name="connsiteX202" fmla="*/ 2428564 w 6625549"/>
                <a:gd name="connsiteY202" fmla="*/ 585359 h 3190305"/>
                <a:gd name="connsiteX203" fmla="*/ 2759009 w 6625549"/>
                <a:gd name="connsiteY203" fmla="*/ 386148 h 3190305"/>
                <a:gd name="connsiteX204" fmla="*/ 1650499 w 6625549"/>
                <a:gd name="connsiteY204" fmla="*/ 386148 h 3190305"/>
                <a:gd name="connsiteX205" fmla="*/ 1977168 w 6625549"/>
                <a:gd name="connsiteY205" fmla="*/ 521159 h 3190305"/>
                <a:gd name="connsiteX206" fmla="*/ 2097072 w 6625549"/>
                <a:gd name="connsiteY206" fmla="*/ 895034 h 3190305"/>
                <a:gd name="connsiteX207" fmla="*/ 1974808 w 6625549"/>
                <a:gd name="connsiteY207" fmla="*/ 1260411 h 3190305"/>
                <a:gd name="connsiteX208" fmla="*/ 1640114 w 6625549"/>
                <a:gd name="connsiteY208" fmla="*/ 1400142 h 3190305"/>
                <a:gd name="connsiteX209" fmla="*/ 1305421 w 6625549"/>
                <a:gd name="connsiteY209" fmla="*/ 1260883 h 3190305"/>
                <a:gd name="connsiteX210" fmla="*/ 1182212 w 6625549"/>
                <a:gd name="connsiteY210" fmla="*/ 898810 h 3190305"/>
                <a:gd name="connsiteX211" fmla="*/ 1311085 w 6625549"/>
                <a:gd name="connsiteY211" fmla="*/ 522103 h 3190305"/>
                <a:gd name="connsiteX212" fmla="*/ 1650499 w 6625549"/>
                <a:gd name="connsiteY212" fmla="*/ 386148 h 3190305"/>
                <a:gd name="connsiteX213" fmla="*/ 6370634 w 6625549"/>
                <a:gd name="connsiteY213" fmla="*/ 129345 h 3190305"/>
                <a:gd name="connsiteX214" fmla="*/ 6370634 w 6625549"/>
                <a:gd name="connsiteY214" fmla="*/ 409752 h 3190305"/>
                <a:gd name="connsiteX215" fmla="*/ 6625549 w 6625549"/>
                <a:gd name="connsiteY215" fmla="*/ 409752 h 3190305"/>
                <a:gd name="connsiteX216" fmla="*/ 6625549 w 6625549"/>
                <a:gd name="connsiteY216" fmla="*/ 489058 h 3190305"/>
                <a:gd name="connsiteX217" fmla="*/ 6370634 w 6625549"/>
                <a:gd name="connsiteY217" fmla="*/ 489058 h 3190305"/>
                <a:gd name="connsiteX218" fmla="*/ 6370634 w 6625549"/>
                <a:gd name="connsiteY218" fmla="*/ 1127289 h 3190305"/>
                <a:gd name="connsiteX219" fmla="*/ 6402263 w 6625549"/>
                <a:gd name="connsiteY219" fmla="*/ 1272213 h 3190305"/>
                <a:gd name="connsiteX220" fmla="*/ 6509421 w 6625549"/>
                <a:gd name="connsiteY220" fmla="*/ 1317059 h 3190305"/>
                <a:gd name="connsiteX221" fmla="*/ 6625549 w 6625549"/>
                <a:gd name="connsiteY221" fmla="*/ 1282126 h 3190305"/>
                <a:gd name="connsiteX222" fmla="*/ 6625549 w 6625549"/>
                <a:gd name="connsiteY222" fmla="*/ 1363321 h 3190305"/>
                <a:gd name="connsiteX223" fmla="*/ 6498091 w 6625549"/>
                <a:gd name="connsiteY223" fmla="*/ 1395422 h 3190305"/>
                <a:gd name="connsiteX224" fmla="*/ 6283775 w 6625549"/>
                <a:gd name="connsiteY224" fmla="*/ 1138619 h 3190305"/>
                <a:gd name="connsiteX225" fmla="*/ 6283775 w 6625549"/>
                <a:gd name="connsiteY225" fmla="*/ 489058 h 3190305"/>
                <a:gd name="connsiteX226" fmla="*/ 6110055 w 6625549"/>
                <a:gd name="connsiteY226" fmla="*/ 489058 h 3190305"/>
                <a:gd name="connsiteX227" fmla="*/ 6110055 w 6625549"/>
                <a:gd name="connsiteY227" fmla="*/ 409752 h 3190305"/>
                <a:gd name="connsiteX228" fmla="*/ 6283775 w 6625549"/>
                <a:gd name="connsiteY228" fmla="*/ 409752 h 3190305"/>
                <a:gd name="connsiteX229" fmla="*/ 6283775 w 6625549"/>
                <a:gd name="connsiteY229" fmla="*/ 158613 h 3190305"/>
                <a:gd name="connsiteX230" fmla="*/ 6327205 w 6625549"/>
                <a:gd name="connsiteY230" fmla="*/ 143507 h 3190305"/>
                <a:gd name="connsiteX231" fmla="*/ 6370634 w 6625549"/>
                <a:gd name="connsiteY231" fmla="*/ 129345 h 3190305"/>
                <a:gd name="connsiteX232" fmla="*/ 672220 w 6625549"/>
                <a:gd name="connsiteY232" fmla="*/ 0 h 3190305"/>
                <a:gd name="connsiteX233" fmla="*/ 970564 w 6625549"/>
                <a:gd name="connsiteY233" fmla="*/ 50039 h 3190305"/>
                <a:gd name="connsiteX234" fmla="*/ 970564 w 6625549"/>
                <a:gd name="connsiteY234" fmla="*/ 149172 h 3190305"/>
                <a:gd name="connsiteX235" fmla="*/ 670332 w 6625549"/>
                <a:gd name="connsiteY235" fmla="*/ 84971 h 3190305"/>
                <a:gd name="connsiteX236" fmla="*/ 255859 w 6625549"/>
                <a:gd name="connsiteY236" fmla="*/ 257747 h 3190305"/>
                <a:gd name="connsiteX237" fmla="*/ 96301 w 6625549"/>
                <a:gd name="connsiteY237" fmla="*/ 717537 h 3190305"/>
                <a:gd name="connsiteX238" fmla="*/ 248778 w 6625549"/>
                <a:gd name="connsiteY238" fmla="*/ 1154197 h 3190305"/>
                <a:gd name="connsiteX239" fmla="*/ 635399 w 6625549"/>
                <a:gd name="connsiteY239" fmla="*/ 1314227 h 3190305"/>
                <a:gd name="connsiteX240" fmla="*/ 970564 w 6625549"/>
                <a:gd name="connsiteY240" fmla="*/ 1241529 h 3190305"/>
                <a:gd name="connsiteX241" fmla="*/ 970564 w 6625549"/>
                <a:gd name="connsiteY241" fmla="*/ 1332165 h 3190305"/>
                <a:gd name="connsiteX242" fmla="*/ 627846 w 6625549"/>
                <a:gd name="connsiteY242" fmla="*/ 1400142 h 3190305"/>
                <a:gd name="connsiteX243" fmla="*/ 175136 w 6625549"/>
                <a:gd name="connsiteY243" fmla="*/ 1213677 h 3190305"/>
                <a:gd name="connsiteX244" fmla="*/ 0 w 6625549"/>
                <a:gd name="connsiteY244" fmla="*/ 726979 h 3190305"/>
                <a:gd name="connsiteX245" fmla="*/ 189770 w 6625549"/>
                <a:gd name="connsiteY245" fmla="*/ 198739 h 3190305"/>
                <a:gd name="connsiteX246" fmla="*/ 672220 w 6625549"/>
                <a:gd name="connsiteY246" fmla="*/ 0 h 319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6625549" h="3190305">
                  <a:moveTo>
                    <a:pt x="4250000" y="2255618"/>
                  </a:moveTo>
                  <a:cubicBezTo>
                    <a:pt x="4136075" y="2255618"/>
                    <a:pt x="4045281" y="2294013"/>
                    <a:pt x="3977619" y="2370802"/>
                  </a:cubicBezTo>
                  <a:cubicBezTo>
                    <a:pt x="3909956" y="2447591"/>
                    <a:pt x="3876125" y="2554278"/>
                    <a:pt x="3876125" y="2690861"/>
                  </a:cubicBezTo>
                  <a:cubicBezTo>
                    <a:pt x="3876125" y="2817375"/>
                    <a:pt x="3909169" y="2919026"/>
                    <a:pt x="3975258" y="2995815"/>
                  </a:cubicBezTo>
                  <a:cubicBezTo>
                    <a:pt x="4041347" y="3072604"/>
                    <a:pt x="4131669" y="3110999"/>
                    <a:pt x="4246223" y="3110999"/>
                  </a:cubicBezTo>
                  <a:cubicBezTo>
                    <a:pt x="4362666" y="3110999"/>
                    <a:pt x="4452358" y="3073234"/>
                    <a:pt x="4515300" y="2997703"/>
                  </a:cubicBezTo>
                  <a:cubicBezTo>
                    <a:pt x="4578242" y="2922173"/>
                    <a:pt x="4609713" y="2817375"/>
                    <a:pt x="4609713" y="2683308"/>
                  </a:cubicBezTo>
                  <a:cubicBezTo>
                    <a:pt x="4609713" y="2545466"/>
                    <a:pt x="4578399" y="2439723"/>
                    <a:pt x="4515772" y="2366081"/>
                  </a:cubicBezTo>
                  <a:cubicBezTo>
                    <a:pt x="4453145" y="2292439"/>
                    <a:pt x="4364554" y="2255618"/>
                    <a:pt x="4250000" y="2255618"/>
                  </a:cubicBezTo>
                  <a:close/>
                  <a:moveTo>
                    <a:pt x="5778948" y="2176311"/>
                  </a:moveTo>
                  <a:cubicBezTo>
                    <a:pt x="5862032" y="2176311"/>
                    <a:pt x="5933156" y="2193306"/>
                    <a:pt x="5992321" y="2227294"/>
                  </a:cubicBezTo>
                  <a:lnTo>
                    <a:pt x="5992321" y="2325484"/>
                  </a:lnTo>
                  <a:cubicBezTo>
                    <a:pt x="5920567" y="2278907"/>
                    <a:pt x="5846296" y="2255618"/>
                    <a:pt x="5769507" y="2255618"/>
                  </a:cubicBezTo>
                  <a:cubicBezTo>
                    <a:pt x="5705936" y="2255618"/>
                    <a:pt x="5654638" y="2272141"/>
                    <a:pt x="5615614" y="2305185"/>
                  </a:cubicBezTo>
                  <a:cubicBezTo>
                    <a:pt x="5576590" y="2338230"/>
                    <a:pt x="5557078" y="2381187"/>
                    <a:pt x="5557078" y="2434059"/>
                  </a:cubicBezTo>
                  <a:cubicBezTo>
                    <a:pt x="5557078" y="2480006"/>
                    <a:pt x="5569352" y="2517299"/>
                    <a:pt x="5593899" y="2545938"/>
                  </a:cubicBezTo>
                  <a:cubicBezTo>
                    <a:pt x="5618447" y="2574576"/>
                    <a:pt x="5672577" y="2607464"/>
                    <a:pt x="5756289" y="2644599"/>
                  </a:cubicBezTo>
                  <a:cubicBezTo>
                    <a:pt x="5856996" y="2689917"/>
                    <a:pt x="5926232" y="2731931"/>
                    <a:pt x="5963997" y="2770640"/>
                  </a:cubicBezTo>
                  <a:cubicBezTo>
                    <a:pt x="6001763" y="2809350"/>
                    <a:pt x="6020645" y="2860805"/>
                    <a:pt x="6020645" y="2925005"/>
                  </a:cubicBezTo>
                  <a:cubicBezTo>
                    <a:pt x="6020645" y="3001794"/>
                    <a:pt x="5991849" y="3065208"/>
                    <a:pt x="5934257" y="3115247"/>
                  </a:cubicBezTo>
                  <a:cubicBezTo>
                    <a:pt x="5876665" y="3165286"/>
                    <a:pt x="5797201" y="3190305"/>
                    <a:pt x="5695865" y="3190305"/>
                  </a:cubicBezTo>
                  <a:cubicBezTo>
                    <a:pt x="5602711" y="3190305"/>
                    <a:pt x="5524978" y="3168276"/>
                    <a:pt x="5462665" y="3124216"/>
                  </a:cubicBezTo>
                  <a:lnTo>
                    <a:pt x="5462665" y="3019418"/>
                  </a:lnTo>
                  <a:cubicBezTo>
                    <a:pt x="5495395" y="3047742"/>
                    <a:pt x="5535049" y="3070086"/>
                    <a:pt x="5581625" y="3086451"/>
                  </a:cubicBezTo>
                  <a:cubicBezTo>
                    <a:pt x="5628203" y="3102816"/>
                    <a:pt x="5668485" y="3110999"/>
                    <a:pt x="5702474" y="3110999"/>
                  </a:cubicBezTo>
                  <a:cubicBezTo>
                    <a:pt x="5854164" y="3110999"/>
                    <a:pt x="5930009" y="3049001"/>
                    <a:pt x="5930009" y="2925005"/>
                  </a:cubicBezTo>
                  <a:cubicBezTo>
                    <a:pt x="5930009" y="2882205"/>
                    <a:pt x="5913329" y="2845699"/>
                    <a:pt x="5879970" y="2815486"/>
                  </a:cubicBezTo>
                  <a:cubicBezTo>
                    <a:pt x="5846611" y="2785274"/>
                    <a:pt x="5792481" y="2754118"/>
                    <a:pt x="5717580" y="2722018"/>
                  </a:cubicBezTo>
                  <a:cubicBezTo>
                    <a:pt x="5625055" y="2681735"/>
                    <a:pt x="5560068" y="2640036"/>
                    <a:pt x="5522617" y="2596921"/>
                  </a:cubicBezTo>
                  <a:cubicBezTo>
                    <a:pt x="5485167" y="2553805"/>
                    <a:pt x="5466442" y="2501406"/>
                    <a:pt x="5466442" y="2439723"/>
                  </a:cubicBezTo>
                  <a:cubicBezTo>
                    <a:pt x="5466442" y="2361046"/>
                    <a:pt x="5496497" y="2297475"/>
                    <a:pt x="5556606" y="2249009"/>
                  </a:cubicBezTo>
                  <a:cubicBezTo>
                    <a:pt x="5616715" y="2200544"/>
                    <a:pt x="5690829" y="2176311"/>
                    <a:pt x="5778948" y="2176311"/>
                  </a:cubicBezTo>
                  <a:close/>
                  <a:moveTo>
                    <a:pt x="4253776" y="2176311"/>
                  </a:moveTo>
                  <a:cubicBezTo>
                    <a:pt x="4391619" y="2176311"/>
                    <a:pt x="4500509" y="2221315"/>
                    <a:pt x="4580445" y="2311322"/>
                  </a:cubicBezTo>
                  <a:cubicBezTo>
                    <a:pt x="4660381" y="2401329"/>
                    <a:pt x="4700349" y="2525954"/>
                    <a:pt x="4700349" y="2685197"/>
                  </a:cubicBezTo>
                  <a:cubicBezTo>
                    <a:pt x="4700349" y="2835628"/>
                    <a:pt x="4659594" y="2957420"/>
                    <a:pt x="4578084" y="3050574"/>
                  </a:cubicBezTo>
                  <a:cubicBezTo>
                    <a:pt x="4496575" y="3143728"/>
                    <a:pt x="4385010" y="3190305"/>
                    <a:pt x="4243391" y="3190305"/>
                  </a:cubicBezTo>
                  <a:cubicBezTo>
                    <a:pt x="4102401" y="3190305"/>
                    <a:pt x="3990837" y="3143886"/>
                    <a:pt x="3908697" y="3051046"/>
                  </a:cubicBezTo>
                  <a:cubicBezTo>
                    <a:pt x="3826558" y="2958207"/>
                    <a:pt x="3785489" y="2837516"/>
                    <a:pt x="3785489" y="2688973"/>
                  </a:cubicBezTo>
                  <a:cubicBezTo>
                    <a:pt x="3785489" y="2528471"/>
                    <a:pt x="3828447" y="2402902"/>
                    <a:pt x="3914362" y="2312266"/>
                  </a:cubicBezTo>
                  <a:cubicBezTo>
                    <a:pt x="4000278" y="2221630"/>
                    <a:pt x="4113416" y="2176311"/>
                    <a:pt x="4253776" y="2176311"/>
                  </a:cubicBezTo>
                  <a:close/>
                  <a:moveTo>
                    <a:pt x="2013045" y="2008461"/>
                  </a:moveTo>
                  <a:cubicBezTo>
                    <a:pt x="1975094" y="2008461"/>
                    <a:pt x="1943666" y="2021177"/>
                    <a:pt x="1918760" y="2046610"/>
                  </a:cubicBezTo>
                  <a:cubicBezTo>
                    <a:pt x="1893855" y="2072042"/>
                    <a:pt x="1878503" y="2108478"/>
                    <a:pt x="1872705" y="2155917"/>
                  </a:cubicBezTo>
                  <a:lnTo>
                    <a:pt x="2132828" y="2155917"/>
                  </a:lnTo>
                  <a:cubicBezTo>
                    <a:pt x="2131247" y="2109269"/>
                    <a:pt x="2120046" y="2073030"/>
                    <a:pt x="2099226" y="2047203"/>
                  </a:cubicBezTo>
                  <a:cubicBezTo>
                    <a:pt x="2078406" y="2021375"/>
                    <a:pt x="2049679" y="2008461"/>
                    <a:pt x="2013045" y="2008461"/>
                  </a:cubicBezTo>
                  <a:close/>
                  <a:moveTo>
                    <a:pt x="2014626" y="1975254"/>
                  </a:moveTo>
                  <a:cubicBezTo>
                    <a:pt x="2064965" y="1975254"/>
                    <a:pt x="2103574" y="1992911"/>
                    <a:pt x="2130457" y="2028227"/>
                  </a:cubicBezTo>
                  <a:cubicBezTo>
                    <a:pt x="2157339" y="2063543"/>
                    <a:pt x="2170780" y="2111772"/>
                    <a:pt x="2170780" y="2172916"/>
                  </a:cubicBezTo>
                  <a:lnTo>
                    <a:pt x="2170780" y="2189124"/>
                  </a:lnTo>
                  <a:lnTo>
                    <a:pt x="1871124" y="2189124"/>
                  </a:lnTo>
                  <a:cubicBezTo>
                    <a:pt x="1871124" y="2244733"/>
                    <a:pt x="1883972" y="2288219"/>
                    <a:pt x="1909668" y="2319581"/>
                  </a:cubicBezTo>
                  <a:cubicBezTo>
                    <a:pt x="1935364" y="2350944"/>
                    <a:pt x="1970614" y="2366625"/>
                    <a:pt x="2015417" y="2366625"/>
                  </a:cubicBezTo>
                  <a:cubicBezTo>
                    <a:pt x="2060748" y="2366625"/>
                    <a:pt x="2105024" y="2349890"/>
                    <a:pt x="2148246" y="2316419"/>
                  </a:cubicBezTo>
                  <a:lnTo>
                    <a:pt x="2148246" y="2355161"/>
                  </a:lnTo>
                  <a:cubicBezTo>
                    <a:pt x="2106342" y="2384942"/>
                    <a:pt x="2059562" y="2399832"/>
                    <a:pt x="2007906" y="2399832"/>
                  </a:cubicBezTo>
                  <a:cubicBezTo>
                    <a:pt x="1955723" y="2399832"/>
                    <a:pt x="1913555" y="2381120"/>
                    <a:pt x="1881402" y="2343696"/>
                  </a:cubicBezTo>
                  <a:cubicBezTo>
                    <a:pt x="1849249" y="2306272"/>
                    <a:pt x="1833172" y="2253430"/>
                    <a:pt x="1833172" y="2185171"/>
                  </a:cubicBezTo>
                  <a:cubicBezTo>
                    <a:pt x="1833172" y="2126136"/>
                    <a:pt x="1849974" y="2076391"/>
                    <a:pt x="1883576" y="2035936"/>
                  </a:cubicBezTo>
                  <a:cubicBezTo>
                    <a:pt x="1917179" y="1995481"/>
                    <a:pt x="1960862" y="1975254"/>
                    <a:pt x="2014626" y="1975254"/>
                  </a:cubicBezTo>
                  <a:close/>
                  <a:moveTo>
                    <a:pt x="5068661" y="1919509"/>
                  </a:moveTo>
                  <a:lnTo>
                    <a:pt x="5068661" y="2199915"/>
                  </a:lnTo>
                  <a:lnTo>
                    <a:pt x="5323576" y="2199915"/>
                  </a:lnTo>
                  <a:lnTo>
                    <a:pt x="5323576" y="2279221"/>
                  </a:lnTo>
                  <a:lnTo>
                    <a:pt x="5068661" y="2279221"/>
                  </a:lnTo>
                  <a:lnTo>
                    <a:pt x="5068661" y="2917452"/>
                  </a:lnTo>
                  <a:cubicBezTo>
                    <a:pt x="5068661" y="2984171"/>
                    <a:pt x="5079204" y="3032479"/>
                    <a:pt x="5100290" y="3062376"/>
                  </a:cubicBezTo>
                  <a:cubicBezTo>
                    <a:pt x="5121375" y="3092273"/>
                    <a:pt x="5157095" y="3107222"/>
                    <a:pt x="5207448" y="3107222"/>
                  </a:cubicBezTo>
                  <a:cubicBezTo>
                    <a:pt x="5243325" y="3107222"/>
                    <a:pt x="5282035" y="3095578"/>
                    <a:pt x="5323576" y="3072289"/>
                  </a:cubicBezTo>
                  <a:lnTo>
                    <a:pt x="5323576" y="3153484"/>
                  </a:lnTo>
                  <a:cubicBezTo>
                    <a:pt x="5278258" y="3174885"/>
                    <a:pt x="5235772" y="3185585"/>
                    <a:pt x="5196119" y="3185585"/>
                  </a:cubicBezTo>
                  <a:cubicBezTo>
                    <a:pt x="5053241" y="3185585"/>
                    <a:pt x="4981802" y="3099984"/>
                    <a:pt x="4981802" y="2928782"/>
                  </a:cubicBezTo>
                  <a:lnTo>
                    <a:pt x="4981802" y="2279221"/>
                  </a:lnTo>
                  <a:lnTo>
                    <a:pt x="4808082" y="2279221"/>
                  </a:lnTo>
                  <a:lnTo>
                    <a:pt x="4808082" y="2199915"/>
                  </a:lnTo>
                  <a:lnTo>
                    <a:pt x="4981802" y="2199915"/>
                  </a:lnTo>
                  <a:lnTo>
                    <a:pt x="4981802" y="1948777"/>
                  </a:lnTo>
                  <a:cubicBezTo>
                    <a:pt x="4995649" y="1943741"/>
                    <a:pt x="5010125" y="1938706"/>
                    <a:pt x="5025231" y="1933670"/>
                  </a:cubicBezTo>
                  <a:cubicBezTo>
                    <a:pt x="5040337" y="1929265"/>
                    <a:pt x="5054814" y="1924544"/>
                    <a:pt x="5068661" y="1919509"/>
                  </a:cubicBezTo>
                  <a:close/>
                  <a:moveTo>
                    <a:pt x="2662781" y="1898738"/>
                  </a:moveTo>
                  <a:lnTo>
                    <a:pt x="2662781" y="3081731"/>
                  </a:lnTo>
                  <a:lnTo>
                    <a:pt x="2875209" y="3081731"/>
                  </a:lnTo>
                  <a:cubicBezTo>
                    <a:pt x="3075994" y="3081731"/>
                    <a:pt x="3230202" y="3029646"/>
                    <a:pt x="3337832" y="2925477"/>
                  </a:cubicBezTo>
                  <a:cubicBezTo>
                    <a:pt x="3445463" y="2821308"/>
                    <a:pt x="3499278" y="2671035"/>
                    <a:pt x="3499278" y="2474656"/>
                  </a:cubicBezTo>
                  <a:cubicBezTo>
                    <a:pt x="3499278" y="2090711"/>
                    <a:pt x="3297549" y="1898738"/>
                    <a:pt x="2894092" y="1898738"/>
                  </a:cubicBezTo>
                  <a:close/>
                  <a:moveTo>
                    <a:pt x="1249045" y="1867725"/>
                  </a:moveTo>
                  <a:lnTo>
                    <a:pt x="1249045" y="1985137"/>
                  </a:lnTo>
                  <a:lnTo>
                    <a:pt x="1355783" y="1985137"/>
                  </a:lnTo>
                  <a:lnTo>
                    <a:pt x="1355783" y="2018344"/>
                  </a:lnTo>
                  <a:lnTo>
                    <a:pt x="1249045" y="2018344"/>
                  </a:lnTo>
                  <a:lnTo>
                    <a:pt x="1249045" y="2285583"/>
                  </a:lnTo>
                  <a:cubicBezTo>
                    <a:pt x="1249045" y="2313520"/>
                    <a:pt x="1253460" y="2333747"/>
                    <a:pt x="1262289" y="2346266"/>
                  </a:cubicBezTo>
                  <a:cubicBezTo>
                    <a:pt x="1271118" y="2358784"/>
                    <a:pt x="1286074" y="2365044"/>
                    <a:pt x="1307158" y="2365044"/>
                  </a:cubicBezTo>
                  <a:cubicBezTo>
                    <a:pt x="1322180" y="2365044"/>
                    <a:pt x="1338389" y="2360168"/>
                    <a:pt x="1355783" y="2350417"/>
                  </a:cubicBezTo>
                  <a:lnTo>
                    <a:pt x="1355783" y="2384415"/>
                  </a:lnTo>
                  <a:cubicBezTo>
                    <a:pt x="1336807" y="2393375"/>
                    <a:pt x="1319018" y="2397856"/>
                    <a:pt x="1302414" y="2397856"/>
                  </a:cubicBezTo>
                  <a:cubicBezTo>
                    <a:pt x="1242588" y="2397856"/>
                    <a:pt x="1212675" y="2362013"/>
                    <a:pt x="1212675" y="2290327"/>
                  </a:cubicBezTo>
                  <a:lnTo>
                    <a:pt x="1212675" y="2018344"/>
                  </a:lnTo>
                  <a:lnTo>
                    <a:pt x="1139936" y="2018344"/>
                  </a:lnTo>
                  <a:lnTo>
                    <a:pt x="1139936" y="1985137"/>
                  </a:lnTo>
                  <a:lnTo>
                    <a:pt x="1212675" y="1985137"/>
                  </a:lnTo>
                  <a:lnTo>
                    <a:pt x="1212675" y="1879980"/>
                  </a:lnTo>
                  <a:cubicBezTo>
                    <a:pt x="1218474" y="1877872"/>
                    <a:pt x="1224535" y="1875763"/>
                    <a:pt x="1230860" y="1873655"/>
                  </a:cubicBezTo>
                  <a:cubicBezTo>
                    <a:pt x="1237186" y="1871810"/>
                    <a:pt x="1243247" y="1869834"/>
                    <a:pt x="1249045" y="1867725"/>
                  </a:cubicBezTo>
                  <a:close/>
                  <a:moveTo>
                    <a:pt x="2569312" y="1812822"/>
                  </a:moveTo>
                  <a:lnTo>
                    <a:pt x="2908254" y="1812822"/>
                  </a:lnTo>
                  <a:cubicBezTo>
                    <a:pt x="3132956" y="1812822"/>
                    <a:pt x="3303844" y="1868840"/>
                    <a:pt x="3420915" y="1980877"/>
                  </a:cubicBezTo>
                  <a:cubicBezTo>
                    <a:pt x="3537987" y="2092913"/>
                    <a:pt x="3596523" y="2256248"/>
                    <a:pt x="3596523" y="2470880"/>
                  </a:cubicBezTo>
                  <a:cubicBezTo>
                    <a:pt x="3596523" y="2677329"/>
                    <a:pt x="3533739" y="2844912"/>
                    <a:pt x="3408170" y="2973628"/>
                  </a:cubicBezTo>
                  <a:cubicBezTo>
                    <a:pt x="3282601" y="3102344"/>
                    <a:pt x="3109353" y="3166702"/>
                    <a:pt x="2888427" y="3166702"/>
                  </a:cubicBezTo>
                  <a:lnTo>
                    <a:pt x="2569312" y="3166702"/>
                  </a:lnTo>
                  <a:close/>
                  <a:moveTo>
                    <a:pt x="1433802" y="1790637"/>
                  </a:moveTo>
                  <a:lnTo>
                    <a:pt x="1470171" y="1790637"/>
                  </a:lnTo>
                  <a:lnTo>
                    <a:pt x="1470171" y="2057876"/>
                  </a:lnTo>
                  <a:lnTo>
                    <a:pt x="1471753" y="2057876"/>
                  </a:lnTo>
                  <a:cubicBezTo>
                    <a:pt x="1503642" y="2002794"/>
                    <a:pt x="1550027" y="1975254"/>
                    <a:pt x="1610907" y="1975254"/>
                  </a:cubicBezTo>
                  <a:cubicBezTo>
                    <a:pt x="1654656" y="1975254"/>
                    <a:pt x="1687995" y="1989353"/>
                    <a:pt x="1710924" y="2017553"/>
                  </a:cubicBezTo>
                  <a:cubicBezTo>
                    <a:pt x="1733853" y="2045753"/>
                    <a:pt x="1745317" y="2086208"/>
                    <a:pt x="1745317" y="2138918"/>
                  </a:cubicBezTo>
                  <a:lnTo>
                    <a:pt x="1745317" y="2389949"/>
                  </a:lnTo>
                  <a:lnTo>
                    <a:pt x="1708947" y="2389949"/>
                  </a:lnTo>
                  <a:lnTo>
                    <a:pt x="1708947" y="2147220"/>
                  </a:lnTo>
                  <a:cubicBezTo>
                    <a:pt x="1708947" y="2099254"/>
                    <a:pt x="1700250" y="2064136"/>
                    <a:pt x="1682856" y="2041866"/>
                  </a:cubicBezTo>
                  <a:cubicBezTo>
                    <a:pt x="1665462" y="2019596"/>
                    <a:pt x="1638316" y="2008461"/>
                    <a:pt x="1601419" y="2008461"/>
                  </a:cubicBezTo>
                  <a:cubicBezTo>
                    <a:pt x="1566631" y="2008461"/>
                    <a:pt x="1536059" y="2022034"/>
                    <a:pt x="1509704" y="2049179"/>
                  </a:cubicBezTo>
                  <a:cubicBezTo>
                    <a:pt x="1483349" y="2076325"/>
                    <a:pt x="1470171" y="2115198"/>
                    <a:pt x="1470171" y="2165800"/>
                  </a:cubicBezTo>
                  <a:lnTo>
                    <a:pt x="1470171" y="2389949"/>
                  </a:lnTo>
                  <a:lnTo>
                    <a:pt x="1433802" y="2389949"/>
                  </a:lnTo>
                  <a:close/>
                  <a:moveTo>
                    <a:pt x="4774090" y="465455"/>
                  </a:moveTo>
                  <a:cubicBezTo>
                    <a:pt x="4683453" y="465455"/>
                    <a:pt x="4608395" y="495825"/>
                    <a:pt x="4548915" y="556564"/>
                  </a:cubicBezTo>
                  <a:cubicBezTo>
                    <a:pt x="4489435" y="617302"/>
                    <a:pt x="4452771" y="704320"/>
                    <a:pt x="4438925" y="817615"/>
                  </a:cubicBezTo>
                  <a:lnTo>
                    <a:pt x="5060161" y="817615"/>
                  </a:lnTo>
                  <a:cubicBezTo>
                    <a:pt x="5056384" y="706208"/>
                    <a:pt x="5029633" y="619663"/>
                    <a:pt x="4979910" y="557980"/>
                  </a:cubicBezTo>
                  <a:cubicBezTo>
                    <a:pt x="4930186" y="496297"/>
                    <a:pt x="4861579" y="465455"/>
                    <a:pt x="4774090" y="465455"/>
                  </a:cubicBezTo>
                  <a:close/>
                  <a:moveTo>
                    <a:pt x="1646723" y="465455"/>
                  </a:moveTo>
                  <a:cubicBezTo>
                    <a:pt x="1532798" y="465455"/>
                    <a:pt x="1442005" y="503850"/>
                    <a:pt x="1374342" y="580639"/>
                  </a:cubicBezTo>
                  <a:cubicBezTo>
                    <a:pt x="1306679" y="657428"/>
                    <a:pt x="1272848" y="764114"/>
                    <a:pt x="1272848" y="900698"/>
                  </a:cubicBezTo>
                  <a:cubicBezTo>
                    <a:pt x="1272848" y="1027212"/>
                    <a:pt x="1305893" y="1128863"/>
                    <a:pt x="1371982" y="1205652"/>
                  </a:cubicBezTo>
                  <a:cubicBezTo>
                    <a:pt x="1438071" y="1282441"/>
                    <a:pt x="1528392" y="1320836"/>
                    <a:pt x="1642947" y="1320836"/>
                  </a:cubicBezTo>
                  <a:cubicBezTo>
                    <a:pt x="1759389" y="1320836"/>
                    <a:pt x="1849081" y="1283070"/>
                    <a:pt x="1912023" y="1207540"/>
                  </a:cubicBezTo>
                  <a:cubicBezTo>
                    <a:pt x="1974965" y="1132010"/>
                    <a:pt x="2006436" y="1027212"/>
                    <a:pt x="2006436" y="893145"/>
                  </a:cubicBezTo>
                  <a:cubicBezTo>
                    <a:pt x="2006436" y="755303"/>
                    <a:pt x="1975122" y="649560"/>
                    <a:pt x="1912495" y="575918"/>
                  </a:cubicBezTo>
                  <a:cubicBezTo>
                    <a:pt x="1849868" y="502276"/>
                    <a:pt x="1761277" y="465455"/>
                    <a:pt x="1646723" y="465455"/>
                  </a:cubicBezTo>
                  <a:close/>
                  <a:moveTo>
                    <a:pt x="5801343" y="386148"/>
                  </a:moveTo>
                  <a:cubicBezTo>
                    <a:pt x="5874985" y="386148"/>
                    <a:pt x="5946425" y="401254"/>
                    <a:pt x="6015661" y="431467"/>
                  </a:cubicBezTo>
                  <a:lnTo>
                    <a:pt x="6015661" y="529656"/>
                  </a:lnTo>
                  <a:cubicBezTo>
                    <a:pt x="5946425" y="486855"/>
                    <a:pt x="5870579" y="465455"/>
                    <a:pt x="5788125" y="465455"/>
                  </a:cubicBezTo>
                  <a:cubicBezTo>
                    <a:pt x="5674830" y="465455"/>
                    <a:pt x="5582935" y="506210"/>
                    <a:pt x="5512440" y="587720"/>
                  </a:cubicBezTo>
                  <a:cubicBezTo>
                    <a:pt x="5441945" y="669230"/>
                    <a:pt x="5406697" y="774815"/>
                    <a:pt x="5406697" y="904475"/>
                  </a:cubicBezTo>
                  <a:cubicBezTo>
                    <a:pt x="5406697" y="1029729"/>
                    <a:pt x="5438955" y="1130436"/>
                    <a:pt x="5503471" y="1206596"/>
                  </a:cubicBezTo>
                  <a:cubicBezTo>
                    <a:pt x="5567986" y="1282756"/>
                    <a:pt x="5653115" y="1320836"/>
                    <a:pt x="5758857" y="1320836"/>
                  </a:cubicBezTo>
                  <a:cubicBezTo>
                    <a:pt x="5855789" y="1320836"/>
                    <a:pt x="5940130" y="1295029"/>
                    <a:pt x="6011884" y="1243417"/>
                  </a:cubicBezTo>
                  <a:lnTo>
                    <a:pt x="6011884" y="1334053"/>
                  </a:lnTo>
                  <a:cubicBezTo>
                    <a:pt x="5940130" y="1378113"/>
                    <a:pt x="5854529" y="1400142"/>
                    <a:pt x="5755081" y="1400142"/>
                  </a:cubicBezTo>
                  <a:cubicBezTo>
                    <a:pt x="5623533" y="1400142"/>
                    <a:pt x="5517475" y="1354982"/>
                    <a:pt x="5436910" y="1264660"/>
                  </a:cubicBezTo>
                  <a:cubicBezTo>
                    <a:pt x="5356345" y="1174338"/>
                    <a:pt x="5316061" y="1056165"/>
                    <a:pt x="5316061" y="910140"/>
                  </a:cubicBezTo>
                  <a:cubicBezTo>
                    <a:pt x="5316061" y="756561"/>
                    <a:pt x="5361379" y="630835"/>
                    <a:pt x="5452016" y="532960"/>
                  </a:cubicBezTo>
                  <a:cubicBezTo>
                    <a:pt x="5542652" y="435086"/>
                    <a:pt x="5659095" y="386148"/>
                    <a:pt x="5801343" y="386148"/>
                  </a:cubicBezTo>
                  <a:close/>
                  <a:moveTo>
                    <a:pt x="4777867" y="386148"/>
                  </a:moveTo>
                  <a:cubicBezTo>
                    <a:pt x="4898085" y="386148"/>
                    <a:pt x="4990295" y="428320"/>
                    <a:pt x="5054496" y="512662"/>
                  </a:cubicBezTo>
                  <a:cubicBezTo>
                    <a:pt x="5118697" y="597004"/>
                    <a:pt x="5150797" y="712187"/>
                    <a:pt x="5150797" y="858213"/>
                  </a:cubicBezTo>
                  <a:lnTo>
                    <a:pt x="5150797" y="896922"/>
                  </a:lnTo>
                  <a:lnTo>
                    <a:pt x="4435148" y="896922"/>
                  </a:lnTo>
                  <a:cubicBezTo>
                    <a:pt x="4435148" y="1029729"/>
                    <a:pt x="4465832" y="1133583"/>
                    <a:pt x="4527201" y="1208484"/>
                  </a:cubicBezTo>
                  <a:cubicBezTo>
                    <a:pt x="4588569" y="1283385"/>
                    <a:pt x="4672753" y="1320836"/>
                    <a:pt x="4779755" y="1320836"/>
                  </a:cubicBezTo>
                  <a:cubicBezTo>
                    <a:pt x="4888014" y="1320836"/>
                    <a:pt x="4993757" y="1280867"/>
                    <a:pt x="5096981" y="1200931"/>
                  </a:cubicBezTo>
                  <a:lnTo>
                    <a:pt x="5096981" y="1293456"/>
                  </a:lnTo>
                  <a:cubicBezTo>
                    <a:pt x="4996904" y="1364580"/>
                    <a:pt x="4885182" y="1400142"/>
                    <a:pt x="4761816" y="1400142"/>
                  </a:cubicBezTo>
                  <a:cubicBezTo>
                    <a:pt x="4637191" y="1400142"/>
                    <a:pt x="4536485" y="1355454"/>
                    <a:pt x="4459695" y="1266076"/>
                  </a:cubicBezTo>
                  <a:cubicBezTo>
                    <a:pt x="4382906" y="1176699"/>
                    <a:pt x="4344511" y="1050500"/>
                    <a:pt x="4344511" y="887481"/>
                  </a:cubicBezTo>
                  <a:cubicBezTo>
                    <a:pt x="4344511" y="746491"/>
                    <a:pt x="4384637" y="627688"/>
                    <a:pt x="4464888" y="531072"/>
                  </a:cubicBezTo>
                  <a:cubicBezTo>
                    <a:pt x="4545139" y="434456"/>
                    <a:pt x="4649465" y="386148"/>
                    <a:pt x="4777867" y="386148"/>
                  </a:cubicBezTo>
                  <a:close/>
                  <a:moveTo>
                    <a:pt x="3797233" y="386148"/>
                  </a:moveTo>
                  <a:cubicBezTo>
                    <a:pt x="3901717" y="386148"/>
                    <a:pt x="3981653" y="420924"/>
                    <a:pt x="4037042" y="490475"/>
                  </a:cubicBezTo>
                  <a:cubicBezTo>
                    <a:pt x="4092431" y="560025"/>
                    <a:pt x="4120125" y="659316"/>
                    <a:pt x="4120125" y="788347"/>
                  </a:cubicBezTo>
                  <a:lnTo>
                    <a:pt x="4120125" y="1376539"/>
                  </a:lnTo>
                  <a:lnTo>
                    <a:pt x="4033265" y="1376539"/>
                  </a:lnTo>
                  <a:lnTo>
                    <a:pt x="4033265" y="813839"/>
                  </a:lnTo>
                  <a:cubicBezTo>
                    <a:pt x="4033265" y="581583"/>
                    <a:pt x="3949553" y="465455"/>
                    <a:pt x="3782127" y="465455"/>
                  </a:cubicBezTo>
                  <a:cubicBezTo>
                    <a:pt x="3688973" y="465455"/>
                    <a:pt x="3612499" y="499601"/>
                    <a:pt x="3552704" y="567893"/>
                  </a:cubicBezTo>
                  <a:cubicBezTo>
                    <a:pt x="3492909" y="636185"/>
                    <a:pt x="3463012" y="720685"/>
                    <a:pt x="3463012" y="821392"/>
                  </a:cubicBezTo>
                  <a:lnTo>
                    <a:pt x="3463012" y="1376539"/>
                  </a:lnTo>
                  <a:lnTo>
                    <a:pt x="3376152" y="1376539"/>
                  </a:lnTo>
                  <a:lnTo>
                    <a:pt x="3376152" y="409752"/>
                  </a:lnTo>
                  <a:lnTo>
                    <a:pt x="3463012" y="409752"/>
                  </a:lnTo>
                  <a:lnTo>
                    <a:pt x="3463012" y="585359"/>
                  </a:lnTo>
                  <a:lnTo>
                    <a:pt x="3466789" y="585359"/>
                  </a:lnTo>
                  <a:cubicBezTo>
                    <a:pt x="3537283" y="452552"/>
                    <a:pt x="3647431" y="386148"/>
                    <a:pt x="3797233" y="386148"/>
                  </a:cubicBezTo>
                  <a:close/>
                  <a:moveTo>
                    <a:pt x="2759009" y="386148"/>
                  </a:moveTo>
                  <a:cubicBezTo>
                    <a:pt x="2863492" y="386148"/>
                    <a:pt x="2943428" y="420924"/>
                    <a:pt x="2998817" y="490475"/>
                  </a:cubicBezTo>
                  <a:cubicBezTo>
                    <a:pt x="3054206" y="560025"/>
                    <a:pt x="3081900" y="659316"/>
                    <a:pt x="3081900" y="788347"/>
                  </a:cubicBezTo>
                  <a:lnTo>
                    <a:pt x="3081900" y="1376539"/>
                  </a:lnTo>
                  <a:lnTo>
                    <a:pt x="2995041" y="1376539"/>
                  </a:lnTo>
                  <a:lnTo>
                    <a:pt x="2995041" y="813839"/>
                  </a:lnTo>
                  <a:cubicBezTo>
                    <a:pt x="2995041" y="581583"/>
                    <a:pt x="2911328" y="465455"/>
                    <a:pt x="2743902" y="465455"/>
                  </a:cubicBezTo>
                  <a:cubicBezTo>
                    <a:pt x="2650748" y="465455"/>
                    <a:pt x="2574274" y="499601"/>
                    <a:pt x="2514479" y="567893"/>
                  </a:cubicBezTo>
                  <a:cubicBezTo>
                    <a:pt x="2454685" y="636185"/>
                    <a:pt x="2424787" y="720685"/>
                    <a:pt x="2424787" y="821392"/>
                  </a:cubicBezTo>
                  <a:lnTo>
                    <a:pt x="2424787" y="1376539"/>
                  </a:lnTo>
                  <a:lnTo>
                    <a:pt x="2337927" y="1376539"/>
                  </a:lnTo>
                  <a:lnTo>
                    <a:pt x="2337927" y="409752"/>
                  </a:lnTo>
                  <a:lnTo>
                    <a:pt x="2424787" y="409752"/>
                  </a:lnTo>
                  <a:lnTo>
                    <a:pt x="2424787" y="585359"/>
                  </a:lnTo>
                  <a:lnTo>
                    <a:pt x="2428564" y="585359"/>
                  </a:lnTo>
                  <a:cubicBezTo>
                    <a:pt x="2499059" y="452552"/>
                    <a:pt x="2609207" y="386148"/>
                    <a:pt x="2759009" y="386148"/>
                  </a:cubicBezTo>
                  <a:close/>
                  <a:moveTo>
                    <a:pt x="1650499" y="386148"/>
                  </a:moveTo>
                  <a:cubicBezTo>
                    <a:pt x="1788342" y="386148"/>
                    <a:pt x="1897232" y="431152"/>
                    <a:pt x="1977168" y="521159"/>
                  </a:cubicBezTo>
                  <a:cubicBezTo>
                    <a:pt x="2057104" y="611166"/>
                    <a:pt x="2097072" y="735791"/>
                    <a:pt x="2097072" y="895034"/>
                  </a:cubicBezTo>
                  <a:cubicBezTo>
                    <a:pt x="2097072" y="1045465"/>
                    <a:pt x="2056317" y="1167257"/>
                    <a:pt x="1974808" y="1260411"/>
                  </a:cubicBezTo>
                  <a:cubicBezTo>
                    <a:pt x="1893298" y="1353565"/>
                    <a:pt x="1781733" y="1400142"/>
                    <a:pt x="1640114" y="1400142"/>
                  </a:cubicBezTo>
                  <a:cubicBezTo>
                    <a:pt x="1499124" y="1400142"/>
                    <a:pt x="1387560" y="1353723"/>
                    <a:pt x="1305421" y="1260883"/>
                  </a:cubicBezTo>
                  <a:cubicBezTo>
                    <a:pt x="1223281" y="1168044"/>
                    <a:pt x="1182212" y="1047353"/>
                    <a:pt x="1182212" y="898810"/>
                  </a:cubicBezTo>
                  <a:cubicBezTo>
                    <a:pt x="1182212" y="738308"/>
                    <a:pt x="1225170" y="612739"/>
                    <a:pt x="1311085" y="522103"/>
                  </a:cubicBezTo>
                  <a:cubicBezTo>
                    <a:pt x="1397001" y="431467"/>
                    <a:pt x="1510139" y="386148"/>
                    <a:pt x="1650499" y="386148"/>
                  </a:cubicBezTo>
                  <a:close/>
                  <a:moveTo>
                    <a:pt x="6370634" y="129345"/>
                  </a:moveTo>
                  <a:lnTo>
                    <a:pt x="6370634" y="409752"/>
                  </a:lnTo>
                  <a:lnTo>
                    <a:pt x="6625549" y="409752"/>
                  </a:lnTo>
                  <a:lnTo>
                    <a:pt x="6625549" y="489058"/>
                  </a:lnTo>
                  <a:lnTo>
                    <a:pt x="6370634" y="489058"/>
                  </a:lnTo>
                  <a:lnTo>
                    <a:pt x="6370634" y="1127289"/>
                  </a:lnTo>
                  <a:cubicBezTo>
                    <a:pt x="6370634" y="1194008"/>
                    <a:pt x="6381177" y="1242315"/>
                    <a:pt x="6402263" y="1272213"/>
                  </a:cubicBezTo>
                  <a:cubicBezTo>
                    <a:pt x="6423348" y="1302110"/>
                    <a:pt x="6459067" y="1317059"/>
                    <a:pt x="6509421" y="1317059"/>
                  </a:cubicBezTo>
                  <a:cubicBezTo>
                    <a:pt x="6545298" y="1317059"/>
                    <a:pt x="6584007" y="1305415"/>
                    <a:pt x="6625549" y="1282126"/>
                  </a:cubicBezTo>
                  <a:lnTo>
                    <a:pt x="6625549" y="1363321"/>
                  </a:lnTo>
                  <a:cubicBezTo>
                    <a:pt x="6580231" y="1384721"/>
                    <a:pt x="6537745" y="1395422"/>
                    <a:pt x="6498091" y="1395422"/>
                  </a:cubicBezTo>
                  <a:cubicBezTo>
                    <a:pt x="6355213" y="1395422"/>
                    <a:pt x="6283775" y="1309821"/>
                    <a:pt x="6283775" y="1138619"/>
                  </a:cubicBezTo>
                  <a:lnTo>
                    <a:pt x="6283775" y="489058"/>
                  </a:lnTo>
                  <a:lnTo>
                    <a:pt x="6110055" y="489058"/>
                  </a:lnTo>
                  <a:lnTo>
                    <a:pt x="6110055" y="409752"/>
                  </a:lnTo>
                  <a:lnTo>
                    <a:pt x="6283775" y="409752"/>
                  </a:lnTo>
                  <a:lnTo>
                    <a:pt x="6283775" y="158613"/>
                  </a:lnTo>
                  <a:cubicBezTo>
                    <a:pt x="6297622" y="153578"/>
                    <a:pt x="6312098" y="148543"/>
                    <a:pt x="6327205" y="143507"/>
                  </a:cubicBezTo>
                  <a:cubicBezTo>
                    <a:pt x="6342311" y="139102"/>
                    <a:pt x="6356787" y="134381"/>
                    <a:pt x="6370634" y="129345"/>
                  </a:cubicBezTo>
                  <a:close/>
                  <a:moveTo>
                    <a:pt x="672220" y="0"/>
                  </a:moveTo>
                  <a:cubicBezTo>
                    <a:pt x="776074" y="0"/>
                    <a:pt x="875522" y="16679"/>
                    <a:pt x="970564" y="50039"/>
                  </a:cubicBezTo>
                  <a:lnTo>
                    <a:pt x="970564" y="149172"/>
                  </a:lnTo>
                  <a:cubicBezTo>
                    <a:pt x="875522" y="106372"/>
                    <a:pt x="775444" y="84971"/>
                    <a:pt x="670332" y="84971"/>
                  </a:cubicBezTo>
                  <a:cubicBezTo>
                    <a:pt x="500388" y="84971"/>
                    <a:pt x="362231" y="142563"/>
                    <a:pt x="255859" y="257747"/>
                  </a:cubicBezTo>
                  <a:cubicBezTo>
                    <a:pt x="149487" y="372931"/>
                    <a:pt x="96301" y="526194"/>
                    <a:pt x="96301" y="717537"/>
                  </a:cubicBezTo>
                  <a:cubicBezTo>
                    <a:pt x="96301" y="901957"/>
                    <a:pt x="147127" y="1047510"/>
                    <a:pt x="248778" y="1154197"/>
                  </a:cubicBezTo>
                  <a:cubicBezTo>
                    <a:pt x="350429" y="1260883"/>
                    <a:pt x="479303" y="1314227"/>
                    <a:pt x="635399" y="1314227"/>
                  </a:cubicBezTo>
                  <a:cubicBezTo>
                    <a:pt x="760024" y="1314227"/>
                    <a:pt x="871746" y="1289994"/>
                    <a:pt x="970564" y="1241529"/>
                  </a:cubicBezTo>
                  <a:lnTo>
                    <a:pt x="970564" y="1332165"/>
                  </a:lnTo>
                  <a:cubicBezTo>
                    <a:pt x="861045" y="1377483"/>
                    <a:pt x="746806" y="1400142"/>
                    <a:pt x="627846" y="1400142"/>
                  </a:cubicBezTo>
                  <a:cubicBezTo>
                    <a:pt x="442797" y="1400142"/>
                    <a:pt x="291893" y="1337987"/>
                    <a:pt x="175136" y="1213677"/>
                  </a:cubicBezTo>
                  <a:cubicBezTo>
                    <a:pt x="58379" y="1089367"/>
                    <a:pt x="0" y="927134"/>
                    <a:pt x="0" y="726979"/>
                  </a:cubicBezTo>
                  <a:cubicBezTo>
                    <a:pt x="0" y="507311"/>
                    <a:pt x="63257" y="331232"/>
                    <a:pt x="189770" y="198739"/>
                  </a:cubicBezTo>
                  <a:cubicBezTo>
                    <a:pt x="316283" y="66246"/>
                    <a:pt x="477100" y="0"/>
                    <a:pt x="672220" y="0"/>
                  </a:cubicBezTo>
                  <a:close/>
                </a:path>
              </a:pathLst>
            </a:cu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42079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47550" y="6555411"/>
            <a:ext cx="11650488" cy="320409"/>
          </a:xfrm>
          <a:prstGeom prst="rect">
            <a:avLst/>
          </a:prstGeom>
        </p:spPr>
        <p:txBody>
          <a:bodyPr/>
          <a:lstStyle/>
          <a:p>
            <a:pPr marL="0" indent="0">
              <a:buNone/>
            </a:pPr>
            <a:endParaRPr lang="en-US" sz="980" dirty="0"/>
          </a:p>
        </p:txBody>
      </p:sp>
      <p:sp>
        <p:nvSpPr>
          <p:cNvPr id="3" name="Title 2"/>
          <p:cNvSpPr>
            <a:spLocks noGrp="1"/>
          </p:cNvSpPr>
          <p:nvPr>
            <p:ph type="title"/>
          </p:nvPr>
        </p:nvSpPr>
        <p:spPr/>
        <p:txBody>
          <a:bodyPr/>
          <a:lstStyle/>
          <a:p>
            <a:r>
              <a:rPr lang="en-US" dirty="0" smtClean="0"/>
              <a:t>Cloud Based IoT Solutions</a:t>
            </a:r>
            <a:endParaRPr lang="en-US" dirty="0"/>
          </a:p>
        </p:txBody>
      </p:sp>
      <p:graphicFrame>
        <p:nvGraphicFramePr>
          <p:cNvPr id="5" name="Table 1"/>
          <p:cNvGraphicFramePr>
            <a:graphicFrameLocks noGrp="1"/>
          </p:cNvGraphicFramePr>
          <p:nvPr>
            <p:extLst/>
          </p:nvPr>
        </p:nvGraphicFramePr>
        <p:xfrm>
          <a:off x="6544096" y="2082989"/>
          <a:ext cx="5108498" cy="4317433"/>
        </p:xfrm>
        <a:graphic>
          <a:graphicData uri="http://schemas.openxmlformats.org/drawingml/2006/table">
            <a:tbl>
              <a:tblPr firstRow="1" bandRow="1">
                <a:tableStyleId>{5C22544A-7EE6-4342-B048-85BDC9FD1C3A}</a:tableStyleId>
              </a:tblPr>
              <a:tblGrid>
                <a:gridCol w="522777"/>
                <a:gridCol w="4585721"/>
              </a:tblGrid>
              <a:tr h="119492">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smtClean="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1045557">
                <a:tc gridSpan="2">
                  <a:txBody>
                    <a:bodyPr/>
                    <a:lstStyle/>
                    <a:p>
                      <a:pPr marL="0" indent="0">
                        <a:buNone/>
                      </a:pPr>
                      <a:r>
                        <a:rPr lang="en-US" sz="3100" kern="1200" dirty="0" smtClean="0">
                          <a:solidFill>
                            <a:schemeClr val="tx2"/>
                          </a:solidFill>
                          <a:latin typeface="+mj-lt"/>
                          <a:ea typeface="+mn-ea"/>
                          <a:cs typeface="+mn-cs"/>
                        </a:rPr>
                        <a:t>Three parts of an</a:t>
                      </a:r>
                      <a:r>
                        <a:rPr lang="en-US" sz="3100" kern="1200" baseline="0" dirty="0" smtClean="0">
                          <a:solidFill>
                            <a:schemeClr val="tx2"/>
                          </a:solidFill>
                          <a:latin typeface="+mj-lt"/>
                          <a:ea typeface="+mn-ea"/>
                          <a:cs typeface="+mn-cs"/>
                        </a:rPr>
                        <a:t> </a:t>
                      </a:r>
                      <a:r>
                        <a:rPr lang="en-US" sz="3100" kern="1200" dirty="0" smtClean="0">
                          <a:solidFill>
                            <a:schemeClr val="tx2"/>
                          </a:solidFill>
                          <a:latin typeface="+mj-lt"/>
                          <a:ea typeface="+mn-ea"/>
                          <a:cs typeface="+mn-cs"/>
                        </a:rPr>
                        <a:t>IoT solution</a:t>
                      </a:r>
                    </a:p>
                    <a:p>
                      <a:pPr marL="0" indent="0">
                        <a:buNone/>
                      </a:pPr>
                      <a:endParaRPr lang="en-US" sz="3100" kern="1200" dirty="0" smtClean="0">
                        <a:solidFill>
                          <a:schemeClr val="tx2"/>
                        </a:solidFill>
                        <a:latin typeface="+mj-lt"/>
                        <a:ea typeface="+mn-ea"/>
                        <a:cs typeface="+mn-cs"/>
                      </a:endParaRPr>
                    </a:p>
                  </a:txBody>
                  <a:tcPr marL="89619" marR="89619" marT="44810" marB="44810">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1</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Device connectivity &amp; management</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2</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Analytics &amp; operationalized insights</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3</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Presentation &amp; business connectivity</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7" name="Table 6"/>
          <p:cNvGraphicFramePr>
            <a:graphicFrameLocks noGrp="1"/>
          </p:cNvGraphicFramePr>
          <p:nvPr>
            <p:extLst/>
          </p:nvPr>
        </p:nvGraphicFramePr>
        <p:xfrm>
          <a:off x="868217" y="2084714"/>
          <a:ext cx="5108498" cy="3862230"/>
        </p:xfrm>
        <a:graphic>
          <a:graphicData uri="http://schemas.openxmlformats.org/drawingml/2006/table">
            <a:tbl>
              <a:tblPr firstRow="1" bandRow="1">
                <a:tableStyleId>{5C22544A-7EE6-4342-B048-85BDC9FD1C3A}</a:tableStyleId>
              </a:tblPr>
              <a:tblGrid>
                <a:gridCol w="5108498"/>
              </a:tblGrid>
              <a:tr h="130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smtClean="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tr>
              <a:tr h="989667">
                <a:tc>
                  <a:txBody>
                    <a:bodyPr/>
                    <a:lstStyle/>
                    <a:p>
                      <a:endParaRPr lang="en-US" sz="1700" dirty="0"/>
                    </a:p>
                  </a:txBody>
                  <a:tcPr marL="89619" marR="89619" marT="44810" marB="44810">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Easy to provision, use and manage</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Pay as you go, scale as you need</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Global reach, hyper scale</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End to end security &amp; privacy</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pSp>
        <p:nvGrpSpPr>
          <p:cNvPr id="8" name="Group 7"/>
          <p:cNvGrpSpPr>
            <a:grpSpLocks noChangeAspect="1"/>
          </p:cNvGrpSpPr>
          <p:nvPr/>
        </p:nvGrpSpPr>
        <p:grpSpPr>
          <a:xfrm>
            <a:off x="449684" y="1188523"/>
            <a:ext cx="2877534" cy="1932060"/>
            <a:chOff x="5913437" y="1818520"/>
            <a:chExt cx="2285999" cy="1534886"/>
          </a:xfrm>
        </p:grpSpPr>
        <p:sp>
          <p:nvSpPr>
            <p:cNvPr id="9" name="Freeform 8"/>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10" name="Freeform 9"/>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r>
                <a:rPr lang="en-US" sz="4312" spc="-147" dirty="0">
                  <a:solidFill>
                    <a:srgbClr val="FFFFFF"/>
                  </a:solidFill>
                  <a:latin typeface="Segoe UI Light"/>
                </a:rPr>
                <a:t>Azure </a:t>
              </a:r>
              <a:r>
                <a:rPr lang="en-US" sz="4312" spc="-147" dirty="0" err="1">
                  <a:solidFill>
                    <a:srgbClr val="FFFFFF"/>
                  </a:solidFill>
                  <a:latin typeface="Segoe UI Light"/>
                </a:rPr>
                <a:t>IoT</a:t>
              </a:r>
              <a:endParaRPr lang="en-US" sz="4312" spc="-147" dirty="0">
                <a:solidFill>
                  <a:srgbClr val="FFFFFF"/>
                </a:solidFill>
                <a:latin typeface="Segoe UI Light"/>
              </a:endParaRPr>
            </a:p>
          </p:txBody>
        </p:sp>
      </p:grpSp>
    </p:spTree>
    <p:extLst>
      <p:ext uri="{BB962C8B-B14F-4D97-AF65-F5344CB8AC3E}">
        <p14:creationId xmlns:p14="http://schemas.microsoft.com/office/powerpoint/2010/main" val="2401603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cxnSp>
        <p:nvCxnSpPr>
          <p:cNvPr id="227"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60295" y="4860549"/>
            <a:ext cx="753776" cy="104242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28" name="Rectangle 27"/>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grpSp>
        <p:nvGrpSpPr>
          <p:cNvPr id="228" name="1 Devices - sensors"/>
          <p:cNvGrpSpPr/>
          <p:nvPr/>
        </p:nvGrpSpPr>
        <p:grpSpPr>
          <a:xfrm>
            <a:off x="115195" y="2003773"/>
            <a:ext cx="853811" cy="3912100"/>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2 Cloud Gateway"/>
          <p:cNvGrpSpPr/>
          <p:nvPr/>
        </p:nvGrpSpPr>
        <p:grpSpPr>
          <a:xfrm>
            <a:off x="3719410" y="1971262"/>
            <a:ext cx="1127755" cy="3897647"/>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138"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58365" y="3620508"/>
            <a:ext cx="753776" cy="104242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191" name="3 Protocol Adaptation"/>
          <p:cNvGrpSpPr/>
          <p:nvPr/>
        </p:nvGrpSpPr>
        <p:grpSpPr>
          <a:xfrm>
            <a:off x="2107987" y="3621857"/>
            <a:ext cx="792263" cy="1041078"/>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647905" y="1971260"/>
            <a:ext cx="5974609" cy="3824894"/>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Event Hubs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High scale telemetry ingestion service</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HTTP/AMQP protocol support</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Each Event Hub supports</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 million publishers</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1GB/s ingress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Generally available worldwide</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18 Billion messages per day</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60+ TB ingested per day</a:t>
            </a:r>
          </a:p>
        </p:txBody>
      </p:sp>
    </p:spTree>
    <p:extLst>
      <p:ext uri="{BB962C8B-B14F-4D97-AF65-F5344CB8AC3E}">
        <p14:creationId xmlns:p14="http://schemas.microsoft.com/office/powerpoint/2010/main" val="3301186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animEffect transition="in" filter="fade">
                                      <p:cBhvr>
                                        <p:cTn id="12" dur="500"/>
                                        <p:tgtEl>
                                          <p:spTgt spid="233"/>
                                        </p:tgtEl>
                                      </p:cBhvr>
                                    </p:animEffect>
                                  </p:childTnLst>
                                </p:cTn>
                              </p:par>
                              <p:par>
                                <p:cTn id="13" presetID="10"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500"/>
                                        <p:tgtEl>
                                          <p:spTgt spid="1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fade">
                                      <p:cBhvr>
                                        <p:cTn id="23" dur="500"/>
                                        <p:tgtEl>
                                          <p:spTgt spid="227"/>
                                        </p:tgtEl>
                                      </p:cBhvr>
                                    </p:animEffect>
                                  </p:childTnLst>
                                </p:cTn>
                              </p:par>
                              <p:par>
                                <p:cTn id="24" presetID="10" presetClass="entr" presetSubtype="0"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par>
                                <p:cTn id="27" presetID="10"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229"/>
                                        </p:tgtEl>
                                        <p:attrNameLst>
                                          <p:attrName>style.visibility</p:attrName>
                                        </p:attrNameLst>
                                      </p:cBhvr>
                                      <p:to>
                                        <p:strVal val="visible"/>
                                      </p:to>
                                    </p:set>
                                    <p:animEffect transition="in" filter="fade">
                                      <p:cBhvr>
                                        <p:cTn id="35" dur="500"/>
                                        <p:tgtEl>
                                          <p:spTgt spid="2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fade">
                                      <p:cBhvr>
                                        <p:cTn id="40" dur="500"/>
                                        <p:tgtEl>
                                          <p:spTgt spid="141"/>
                                        </p:tgtEl>
                                      </p:cBhvr>
                                    </p:animEffect>
                                  </p:childTnLst>
                                </p:cTn>
                              </p:par>
                              <p:par>
                                <p:cTn id="41" presetID="10" presetClass="entr" presetSubtype="0" fill="hold" nodeType="withEffect">
                                  <p:stCondLst>
                                    <p:cond delay="0"/>
                                  </p:stCondLst>
                                  <p:childTnLst>
                                    <p:set>
                                      <p:cBhvr>
                                        <p:cTn id="42" dur="1" fill="hold">
                                          <p:stCondLst>
                                            <p:cond delay="0"/>
                                          </p:stCondLst>
                                        </p:cTn>
                                        <p:tgtEl>
                                          <p:spTgt spid="217"/>
                                        </p:tgtEl>
                                        <p:attrNameLst>
                                          <p:attrName>style.visibility</p:attrName>
                                        </p:attrNameLst>
                                      </p:cBhvr>
                                      <p:to>
                                        <p:strVal val="visible"/>
                                      </p:to>
                                    </p:set>
                                    <p:animEffect transition="in" filter="fade">
                                      <p:cBhvr>
                                        <p:cTn id="43" dur="500"/>
                                        <p:tgtEl>
                                          <p:spTgt spid="217"/>
                                        </p:tgtEl>
                                      </p:cBhvr>
                                    </p:animEffect>
                                  </p:childTnLst>
                                </p:cTn>
                              </p:par>
                              <p:par>
                                <p:cTn id="44" presetID="10" presetClass="entr" presetSubtype="0" fill="hold" nodeType="withEffect">
                                  <p:stCondLst>
                                    <p:cond delay="0"/>
                                  </p:stCondLst>
                                  <p:childTnLst>
                                    <p:set>
                                      <p:cBhvr>
                                        <p:cTn id="45" dur="1" fill="hold">
                                          <p:stCondLst>
                                            <p:cond delay="0"/>
                                          </p:stCondLst>
                                        </p:cTn>
                                        <p:tgtEl>
                                          <p:spTgt spid="216"/>
                                        </p:tgtEl>
                                        <p:attrNameLst>
                                          <p:attrName>style.visibility</p:attrName>
                                        </p:attrNameLst>
                                      </p:cBhvr>
                                      <p:to>
                                        <p:strVal val="visible"/>
                                      </p:to>
                                    </p:set>
                                    <p:animEffect transition="in" filter="fade">
                                      <p:cBhvr>
                                        <p:cTn id="46" dur="500"/>
                                        <p:tgtEl>
                                          <p:spTgt spid="216"/>
                                        </p:tgtEl>
                                      </p:cBhvr>
                                    </p:animEffect>
                                  </p:childTnLst>
                                </p:cTn>
                              </p:par>
                              <p:par>
                                <p:cTn id="47" presetID="10" presetClass="entr" presetSubtype="0" fill="hold" nodeType="withEffect">
                                  <p:stCondLst>
                                    <p:cond delay="0"/>
                                  </p:stCondLst>
                                  <p:childTnLst>
                                    <p:set>
                                      <p:cBhvr>
                                        <p:cTn id="48" dur="1" fill="hold">
                                          <p:stCondLst>
                                            <p:cond delay="0"/>
                                          </p:stCondLst>
                                        </p:cTn>
                                        <p:tgtEl>
                                          <p:spTgt spid="215"/>
                                        </p:tgtEl>
                                        <p:attrNameLst>
                                          <p:attrName>style.visibility</p:attrName>
                                        </p:attrNameLst>
                                      </p:cBhvr>
                                      <p:to>
                                        <p:strVal val="visible"/>
                                      </p:to>
                                    </p:set>
                                    <p:animEffect transition="in" filter="fade">
                                      <p:cBhvr>
                                        <p:cTn id="49" dur="500"/>
                                        <p:tgtEl>
                                          <p:spTgt spid="215"/>
                                        </p:tgtEl>
                                      </p:cBhvr>
                                    </p:animEffect>
                                  </p:childTnLst>
                                </p:cTn>
                              </p:par>
                              <p:par>
                                <p:cTn id="50" presetID="10" presetClass="entr" presetSubtype="0" fill="hold" nodeType="with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fade">
                                      <p:cBhvr>
                                        <p:cTn id="52" dur="500"/>
                                        <p:tgtEl>
                                          <p:spTgt spid="187"/>
                                        </p:tgtEl>
                                      </p:cBhvr>
                                    </p:animEffect>
                                  </p:childTnLst>
                                </p:cTn>
                              </p:par>
                              <p:par>
                                <p:cTn id="53" presetID="10" presetClass="entr" presetSubtype="0" fill="hold" nodeType="withEffect">
                                  <p:stCondLst>
                                    <p:cond delay="0"/>
                                  </p:stCondLst>
                                  <p:childTnLst>
                                    <p:set>
                                      <p:cBhvr>
                                        <p:cTn id="54" dur="1" fill="hold">
                                          <p:stCondLst>
                                            <p:cond delay="0"/>
                                          </p:stCondLst>
                                        </p:cTn>
                                        <p:tgtEl>
                                          <p:spTgt spid="191"/>
                                        </p:tgtEl>
                                        <p:attrNameLst>
                                          <p:attrName>style.visibility</p:attrName>
                                        </p:attrNameLst>
                                      </p:cBhvr>
                                      <p:to>
                                        <p:strVal val="visible"/>
                                      </p:to>
                                    </p:set>
                                    <p:animEffect transition="in" filter="fade">
                                      <p:cBhvr>
                                        <p:cTn id="55" dur="500"/>
                                        <p:tgtEl>
                                          <p:spTgt spid="191"/>
                                        </p:tgtEl>
                                      </p:cBhvr>
                                    </p:animEffect>
                                  </p:childTnLst>
                                </p:cTn>
                              </p:par>
                              <p:par>
                                <p:cTn id="56" presetID="10" presetClass="entr" presetSubtype="0" fill="hold" nodeType="withEffect">
                                  <p:stCondLst>
                                    <p:cond delay="0"/>
                                  </p:stCondLst>
                                  <p:childTnLst>
                                    <p:set>
                                      <p:cBhvr>
                                        <p:cTn id="57" dur="1" fill="hold">
                                          <p:stCondLst>
                                            <p:cond delay="0"/>
                                          </p:stCondLst>
                                        </p:cTn>
                                        <p:tgtEl>
                                          <p:spTgt spid="210"/>
                                        </p:tgtEl>
                                        <p:attrNameLst>
                                          <p:attrName>style.visibility</p:attrName>
                                        </p:attrNameLst>
                                      </p:cBhvr>
                                      <p:to>
                                        <p:strVal val="visible"/>
                                      </p:to>
                                    </p:set>
                                    <p:animEffect transition="in" filter="fade">
                                      <p:cBhvr>
                                        <p:cTn id="58"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sp>
        <p:nvSpPr>
          <p:cNvPr id="2" name="TextBox 1"/>
          <p:cNvSpPr txBox="1"/>
          <p:nvPr/>
        </p:nvSpPr>
        <p:spPr>
          <a:xfrm>
            <a:off x="5647905" y="1971260"/>
            <a:ext cx="5974609" cy="2220128"/>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Additional IoT Needs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Command &amp; control</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identity</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registry</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management</a:t>
            </a:r>
          </a:p>
        </p:txBody>
      </p:sp>
      <p:sp>
        <p:nvSpPr>
          <p:cNvPr id="70" name="TextBox 69"/>
          <p:cNvSpPr txBox="1"/>
          <p:nvPr/>
        </p:nvSpPr>
        <p:spPr>
          <a:xfrm>
            <a:off x="5647905" y="4374647"/>
            <a:ext cx="5974609" cy="615361"/>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Coming with the Azure IoT Suite…</a:t>
            </a:r>
          </a:p>
        </p:txBody>
      </p:sp>
      <p:cxnSp>
        <p:nvCxnSpPr>
          <p:cNvPr id="71"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2 Field Gateway"/>
          <p:cNvGrpSpPr/>
          <p:nvPr/>
        </p:nvGrpSpPr>
        <p:grpSpPr>
          <a:xfrm>
            <a:off x="1360295" y="4860549"/>
            <a:ext cx="753776" cy="1042429"/>
            <a:chOff x="1547306" y="5067599"/>
            <a:chExt cx="769091" cy="1063609"/>
          </a:xfrm>
        </p:grpSpPr>
        <p:sp>
          <p:nvSpPr>
            <p:cNvPr id="76" name="Rectangle 75"/>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7"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78" name="Rectangle 77"/>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9"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grpSp>
        <p:nvGrpSpPr>
          <p:cNvPr id="80" name="1 Devices - sensors"/>
          <p:cNvGrpSpPr/>
          <p:nvPr/>
        </p:nvGrpSpPr>
        <p:grpSpPr>
          <a:xfrm>
            <a:off x="115195" y="2003773"/>
            <a:ext cx="853811" cy="3912100"/>
            <a:chOff x="276909" y="1995490"/>
            <a:chExt cx="871159" cy="3991585"/>
          </a:xfrm>
        </p:grpSpPr>
        <p:sp>
          <p:nvSpPr>
            <p:cNvPr id="81" name="Rectangle 80"/>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2" name="TextBox 8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83"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5"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7"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9"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1"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3"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5"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7"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9"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01"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03"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2 Cloud Gateway"/>
          <p:cNvGrpSpPr/>
          <p:nvPr/>
        </p:nvGrpSpPr>
        <p:grpSpPr>
          <a:xfrm>
            <a:off x="3719410" y="1971262"/>
            <a:ext cx="1127755" cy="3897647"/>
            <a:chOff x="3791485" y="2035023"/>
            <a:chExt cx="1150668" cy="3976839"/>
          </a:xfrm>
        </p:grpSpPr>
        <p:sp>
          <p:nvSpPr>
            <p:cNvPr id="105" name="Rectangle 104"/>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06" name="Group 105"/>
            <p:cNvGrpSpPr/>
            <p:nvPr/>
          </p:nvGrpSpPr>
          <p:grpSpPr>
            <a:xfrm>
              <a:off x="3937962" y="4220314"/>
              <a:ext cx="828566" cy="927456"/>
              <a:chOff x="3889804" y="5487538"/>
              <a:chExt cx="981581" cy="1503220"/>
            </a:xfrm>
          </p:grpSpPr>
          <p:grpSp>
            <p:nvGrpSpPr>
              <p:cNvPr id="107" name="Group 106"/>
              <p:cNvGrpSpPr/>
              <p:nvPr/>
            </p:nvGrpSpPr>
            <p:grpSpPr>
              <a:xfrm>
                <a:off x="4088812" y="5729791"/>
                <a:ext cx="640699" cy="978963"/>
                <a:chOff x="3994659" y="7008702"/>
                <a:chExt cx="745465" cy="1374671"/>
              </a:xfrm>
            </p:grpSpPr>
            <p:sp>
              <p:nvSpPr>
                <p:cNvPr id="110" name="Rectangle 109"/>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1" name="Rectangle 110"/>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2" name="Rectangle 111"/>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3" name="Rectangle 112"/>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4" name="Rectangle 113"/>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5" name="Rectangle 114"/>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108" name="Freeform 107"/>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09" name="Freeform 108"/>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116"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9" name="2 Field Gateway"/>
          <p:cNvGrpSpPr/>
          <p:nvPr/>
        </p:nvGrpSpPr>
        <p:grpSpPr>
          <a:xfrm>
            <a:off x="1358365" y="3620508"/>
            <a:ext cx="753776" cy="1042429"/>
            <a:chOff x="1547306" y="5067599"/>
            <a:chExt cx="769091" cy="1063609"/>
          </a:xfrm>
        </p:grpSpPr>
        <p:sp>
          <p:nvSpPr>
            <p:cNvPr id="120" name="Rectangle 119"/>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21"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122" name="3 Protocol Adaptation"/>
          <p:cNvGrpSpPr/>
          <p:nvPr/>
        </p:nvGrpSpPr>
        <p:grpSpPr>
          <a:xfrm>
            <a:off x="2107987" y="3621857"/>
            <a:ext cx="792263" cy="1041078"/>
            <a:chOff x="2505117" y="3539000"/>
            <a:chExt cx="877565" cy="1062230"/>
          </a:xfrm>
        </p:grpSpPr>
        <p:sp>
          <p:nvSpPr>
            <p:cNvPr id="123" name="Rectangle 122"/>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24"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5"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6"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7"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8"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129" name="Elbow Connector 128"/>
            <p:cNvCxnSpPr>
              <a:stCxn id="124" idx="3"/>
              <a:endCxn id="127"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125" idx="3"/>
              <a:endCxn id="127"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126" idx="3"/>
              <a:endCxn id="127"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28" idx="3"/>
              <a:endCxn id="127"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3"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7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56" name="3"/>
          <p:cNvSpPr txBox="1"/>
          <p:nvPr/>
        </p:nvSpPr>
        <p:spPr>
          <a:xfrm>
            <a:off x="5343476" y="5980626"/>
            <a:ext cx="3608123"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p>
            <a:pPr defTabSz="914038"/>
            <a:r>
              <a:rPr lang="en-US" sz="1568" dirty="0">
                <a:solidFill>
                  <a:srgbClr val="FFFFFF"/>
                </a:solidFill>
              </a:rPr>
              <a:t>Analytics &amp; </a:t>
            </a:r>
          </a:p>
          <a:p>
            <a:pPr defTabSz="914038"/>
            <a:r>
              <a:rPr lang="en-US" sz="1568" dirty="0">
                <a:solidFill>
                  <a:srgbClr val="FFFFFF"/>
                </a:solidFill>
              </a:rPr>
              <a:t>Operationalized Insights</a:t>
            </a:r>
          </a:p>
        </p:txBody>
      </p:sp>
      <p:sp>
        <p:nvSpPr>
          <p:cNvPr id="58" name="7 Presentation"/>
          <p:cNvSpPr txBox="1"/>
          <p:nvPr/>
        </p:nvSpPr>
        <p:spPr>
          <a:xfrm>
            <a:off x="9523606" y="5980626"/>
            <a:ext cx="2135970"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Presentation &amp; </a:t>
            </a:r>
          </a:p>
          <a:p>
            <a:r>
              <a:rPr lang="en-US" sz="1568" dirty="0">
                <a:solidFill>
                  <a:srgbClr val="FFFFFF"/>
                </a:solidFill>
              </a:rPr>
              <a:t>Business Connectivity</a:t>
            </a: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cxnSp>
        <p:nvCxnSpPr>
          <p:cNvPr id="237" name="Straight Arrow Connector 236"/>
          <p:cNvCxnSpPr/>
          <p:nvPr/>
        </p:nvCxnSpPr>
        <p:spPr>
          <a:xfrm>
            <a:off x="4854376" y="5025209"/>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854376" y="3759920"/>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854376" y="2569476"/>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071480" y="5025209"/>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071480" y="3891222"/>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071480" y="2569476"/>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1" name="4  Batch Analytics &amp; Visualizations"/>
          <p:cNvGrpSpPr/>
          <p:nvPr/>
        </p:nvGrpSpPr>
        <p:grpSpPr>
          <a:xfrm>
            <a:off x="5343476" y="1969633"/>
            <a:ext cx="3598985" cy="1180318"/>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908"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343476" y="3263826"/>
            <a:ext cx="3608123" cy="1251710"/>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33611" bIns="33611" numCol="1" spcCol="0" rtlCol="0" fromWordArt="0" anchor="b" anchorCtr="0" forceAA="0" compatLnSpc="1">
                <a:prstTxWarp prst="textNoShape">
                  <a:avLst/>
                </a:prstTxWarp>
                <a:noAutofit/>
              </a:bodyPr>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grpSp>
      </p:grpSp>
      <p:grpSp>
        <p:nvGrpSpPr>
          <p:cNvPr id="337" name="8"/>
          <p:cNvGrpSpPr/>
          <p:nvPr/>
        </p:nvGrpSpPr>
        <p:grpSpPr>
          <a:xfrm>
            <a:off x="9523606" y="1971262"/>
            <a:ext cx="2142060" cy="3897647"/>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Presentation &amp; </a:t>
              </a:r>
            </a:p>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Business Connectivity</a:t>
              </a: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App Service, Websites</a:t>
              </a: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24"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301" name="Group 57"/>
            <p:cNvGrpSpPr>
              <a:grpSpLocks noChangeAspect="1"/>
            </p:cNvGrpSpPr>
            <p:nvPr/>
          </p:nvGrpSpPr>
          <p:grpSpPr bwMode="auto">
            <a:xfrm>
              <a:off x="9926638" y="3368675"/>
              <a:ext cx="777875" cy="800100"/>
              <a:chOff x="6253" y="2122"/>
              <a:chExt cx="490" cy="504"/>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grpSp>
        <p:nvGrpSpPr>
          <p:cNvPr id="336" name="6 Hot Path Business Logic"/>
          <p:cNvGrpSpPr/>
          <p:nvPr/>
        </p:nvGrpSpPr>
        <p:grpSpPr>
          <a:xfrm>
            <a:off x="5343475" y="4580546"/>
            <a:ext cx="3600540" cy="1296691"/>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9621" y="5292884"/>
            <a:ext cx="376594" cy="376594"/>
          </a:xfrm>
          <a:prstGeom prst="rect">
            <a:avLst/>
          </a:prstGeom>
        </p:spPr>
      </p:pic>
      <p:sp>
        <p:nvSpPr>
          <p:cNvPr id="2" name="Rounded Rectangle 1"/>
          <p:cNvSpPr/>
          <p:nvPr/>
        </p:nvSpPr>
        <p:spPr bwMode="auto">
          <a:xfrm>
            <a:off x="5175087" y="1734326"/>
            <a:ext cx="4010892" cy="5047474"/>
          </a:xfrm>
          <a:prstGeom prst="roundRect">
            <a:avLst>
              <a:gd name="adj" fmla="val 7342"/>
            </a:avLst>
          </a:prstGeom>
          <a:noFill/>
          <a:ln w="762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4"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7" name="2 Field Gateway"/>
          <p:cNvGrpSpPr/>
          <p:nvPr/>
        </p:nvGrpSpPr>
        <p:grpSpPr>
          <a:xfrm>
            <a:off x="1360295" y="4860549"/>
            <a:ext cx="753776" cy="1042429"/>
            <a:chOff x="1547306" y="5067599"/>
            <a:chExt cx="769091" cy="1063609"/>
          </a:xfrm>
        </p:grpSpPr>
        <p:sp>
          <p:nvSpPr>
            <p:cNvPr id="148" name="Rectangle 14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4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150" name="Rectangle 149"/>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1"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grpSp>
        <p:nvGrpSpPr>
          <p:cNvPr id="152" name="1 Devices - sensors"/>
          <p:cNvGrpSpPr/>
          <p:nvPr/>
        </p:nvGrpSpPr>
        <p:grpSpPr>
          <a:xfrm>
            <a:off x="115195" y="2003773"/>
            <a:ext cx="853811" cy="3912100"/>
            <a:chOff x="276909" y="1995490"/>
            <a:chExt cx="871159" cy="3991585"/>
          </a:xfrm>
        </p:grpSpPr>
        <p:sp>
          <p:nvSpPr>
            <p:cNvPr id="153" name="Rectangle 152"/>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54" name="TextBox 153"/>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155"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57"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3"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6"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8"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0"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2"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4"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2 Cloud Gateway"/>
          <p:cNvGrpSpPr/>
          <p:nvPr/>
        </p:nvGrpSpPr>
        <p:grpSpPr>
          <a:xfrm>
            <a:off x="3719410" y="1971262"/>
            <a:ext cx="1127755" cy="3897647"/>
            <a:chOff x="3791485" y="2035023"/>
            <a:chExt cx="1150668" cy="3976839"/>
          </a:xfrm>
        </p:grpSpPr>
        <p:sp>
          <p:nvSpPr>
            <p:cNvPr id="186" name="Rectangle 185"/>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90" name="Group 189"/>
            <p:cNvGrpSpPr/>
            <p:nvPr/>
          </p:nvGrpSpPr>
          <p:grpSpPr>
            <a:xfrm>
              <a:off x="3937962" y="4220314"/>
              <a:ext cx="828566" cy="927456"/>
              <a:chOff x="3889804" y="5487538"/>
              <a:chExt cx="981581" cy="1503220"/>
            </a:xfrm>
          </p:grpSpPr>
          <p:grpSp>
            <p:nvGrpSpPr>
              <p:cNvPr id="202" name="Group 201"/>
              <p:cNvGrpSpPr/>
              <p:nvPr/>
            </p:nvGrpSpPr>
            <p:grpSpPr>
              <a:xfrm>
                <a:off x="4088812" y="5729791"/>
                <a:ext cx="640699" cy="978963"/>
                <a:chOff x="3994659" y="7008702"/>
                <a:chExt cx="745465" cy="1374671"/>
              </a:xfrm>
            </p:grpSpPr>
            <p:sp>
              <p:nvSpPr>
                <p:cNvPr id="219" name="Rectangle 218"/>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0" name="Rectangle 219"/>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1" name="Rectangle 220"/>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2" name="Rectangle 221"/>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6" name="Rectangle 225"/>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31" name="Rectangle 230"/>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212" name="Freeform 211"/>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18" name="Freeform 217"/>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263"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4"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5"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7" name="2 Field Gateway"/>
          <p:cNvGrpSpPr/>
          <p:nvPr/>
        </p:nvGrpSpPr>
        <p:grpSpPr>
          <a:xfrm>
            <a:off x="1358365" y="3620508"/>
            <a:ext cx="753776" cy="1042429"/>
            <a:chOff x="1547306" y="5067599"/>
            <a:chExt cx="769091" cy="1063609"/>
          </a:xfrm>
        </p:grpSpPr>
        <p:sp>
          <p:nvSpPr>
            <p:cNvPr id="268" name="Rectangle 26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26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270" name="3 Protocol Adaptation"/>
          <p:cNvGrpSpPr/>
          <p:nvPr/>
        </p:nvGrpSpPr>
        <p:grpSpPr>
          <a:xfrm>
            <a:off x="2107987" y="3621857"/>
            <a:ext cx="792263" cy="1041078"/>
            <a:chOff x="2505117" y="3539000"/>
            <a:chExt cx="877565" cy="1062230"/>
          </a:xfrm>
        </p:grpSpPr>
        <p:sp>
          <p:nvSpPr>
            <p:cNvPr id="271" name="Rectangle 270"/>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272"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3"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4"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5"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6"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277" name="Elbow Connector 276"/>
            <p:cNvCxnSpPr>
              <a:stCxn id="272" idx="3"/>
              <a:endCxn id="275"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Elbow Connector 277"/>
            <p:cNvCxnSpPr>
              <a:stCxn id="273" idx="3"/>
              <a:endCxn id="275"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74" idx="3"/>
              <a:endCxn id="275"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Elbow Connector 279"/>
            <p:cNvCxnSpPr>
              <a:stCxn id="276" idx="3"/>
              <a:endCxn id="275"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1"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2"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509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500"/>
                                        <p:tgtEl>
                                          <p:spTgt spid="33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250"/>
                                        </p:tgtEl>
                                        <p:attrNameLst>
                                          <p:attrName>style.visibility</p:attrName>
                                        </p:attrNameLst>
                                      </p:cBhvr>
                                      <p:to>
                                        <p:strVal val="visible"/>
                                      </p:to>
                                    </p:set>
                                    <p:animEffect transition="in" filter="fade">
                                      <p:cBhvr>
                                        <p:cTn id="18" dur="500"/>
                                        <p:tgtEl>
                                          <p:spTgt spid="250"/>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a:xfrm>
            <a:off x="270759" y="290775"/>
            <a:ext cx="11652805" cy="899303"/>
          </a:xfrm>
        </p:spPr>
        <p:txBody>
          <a:bodyPr>
            <a:normAutofit fontScale="90000"/>
          </a:bodyPr>
          <a:lstStyle/>
          <a:p>
            <a:r>
              <a:rPr lang="en-US" dirty="0" smtClean="0"/>
              <a:t>Microsoft Azure </a:t>
            </a:r>
            <a:r>
              <a:rPr lang="en-US" dirty="0" err="1" smtClean="0"/>
              <a:t>IoT</a:t>
            </a:r>
            <a:r>
              <a:rPr lang="en-US" dirty="0" smtClean="0"/>
              <a:t> services</a:t>
            </a:r>
            <a:r>
              <a:rPr lang="en-US" smtClean="0"/>
              <a:t/>
            </a:r>
            <a:br>
              <a:rPr lang="en-US" smtClean="0"/>
            </a:br>
            <a:endParaRPr lang="en-US" sz="3528" dirty="0"/>
          </a:p>
        </p:txBody>
      </p:sp>
      <p:graphicFrame>
        <p:nvGraphicFramePr>
          <p:cNvPr id="32" name="Table 31"/>
          <p:cNvGraphicFramePr>
            <a:graphicFrameLocks noGrp="1"/>
          </p:cNvGraphicFramePr>
          <p:nvPr>
            <p:extLst>
              <p:ext uri="{D42A27DB-BD31-4B8C-83A1-F6EECF244321}">
                <p14:modId xmlns:p14="http://schemas.microsoft.com/office/powerpoint/2010/main" val="3493692145"/>
              </p:ext>
            </p:extLst>
          </p:nvPr>
        </p:nvGraphicFramePr>
        <p:xfrm>
          <a:off x="708222" y="1785984"/>
          <a:ext cx="10775558" cy="4708671"/>
        </p:xfrm>
        <a:graphic>
          <a:graphicData uri="http://schemas.openxmlformats.org/drawingml/2006/table">
            <a:tbl>
              <a:tblPr firstRow="1" bandRow="1">
                <a:tableStyleId>{5C22544A-7EE6-4342-B048-85BDC9FD1C3A}</a:tableStyleId>
              </a:tblPr>
              <a:tblGrid>
                <a:gridCol w="1506878">
                  <a:extLst>
                    <a:ext uri="{9D8B030D-6E8A-4147-A177-3AD203B41FA5}">
                      <a16:colId xmlns:a16="http://schemas.microsoft.com/office/drawing/2014/main" xmlns="" val="20000"/>
                    </a:ext>
                  </a:extLst>
                </a:gridCol>
                <a:gridCol w="2317170">
                  <a:extLst>
                    <a:ext uri="{9D8B030D-6E8A-4147-A177-3AD203B41FA5}">
                      <a16:colId xmlns:a16="http://schemas.microsoft.com/office/drawing/2014/main" xmlns="" val="20001"/>
                    </a:ext>
                  </a:extLst>
                </a:gridCol>
                <a:gridCol w="2317170">
                  <a:extLst>
                    <a:ext uri="{9D8B030D-6E8A-4147-A177-3AD203B41FA5}">
                      <a16:colId xmlns:a16="http://schemas.microsoft.com/office/drawing/2014/main" xmlns="" val="20002"/>
                    </a:ext>
                  </a:extLst>
                </a:gridCol>
                <a:gridCol w="2317170">
                  <a:extLst>
                    <a:ext uri="{9D8B030D-6E8A-4147-A177-3AD203B41FA5}">
                      <a16:colId xmlns:a16="http://schemas.microsoft.com/office/drawing/2014/main" xmlns="" val="20003"/>
                    </a:ext>
                  </a:extLst>
                </a:gridCol>
                <a:gridCol w="2317170">
                  <a:extLst>
                    <a:ext uri="{9D8B030D-6E8A-4147-A177-3AD203B41FA5}">
                      <a16:colId xmlns:a16="http://schemas.microsoft.com/office/drawing/2014/main" xmlns="" val="20004"/>
                    </a:ext>
                  </a:extLst>
                </a:gridCol>
              </a:tblGrid>
              <a:tr h="470005">
                <a:tc>
                  <a:txBody>
                    <a:bodyPr/>
                    <a:lstStyle/>
                    <a:p>
                      <a:r>
                        <a:rPr lang="en-GB" sz="1600" b="0" dirty="0" smtClean="0">
                          <a:solidFill>
                            <a:schemeClr val="tx1"/>
                          </a:solidFill>
                          <a:latin typeface="Segoe UI Semibold" panose="020B0702040204020203" pitchFamily="34" charset="0"/>
                        </a:rPr>
                        <a:t>Devices</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smtClean="0">
                          <a:solidFill>
                            <a:schemeClr val="tx1"/>
                          </a:solidFill>
                          <a:latin typeface="Segoe UI Semibold" panose="020B0702040204020203" pitchFamily="34" charset="0"/>
                        </a:rPr>
                        <a:t>Device Connectivity</a:t>
                      </a:r>
                      <a:endParaRPr lang="en-GB" sz="1600" b="0" dirty="0" smtClean="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1600" b="0" dirty="0" smtClean="0">
                          <a:solidFill>
                            <a:schemeClr val="tx1"/>
                          </a:solidFill>
                          <a:latin typeface="Segoe UI Semibold" panose="020B0702040204020203" pitchFamily="34" charset="0"/>
                        </a:rPr>
                        <a:t>Storage</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1600" b="0" dirty="0" smtClean="0">
                          <a:solidFill>
                            <a:schemeClr val="tx1"/>
                          </a:solidFill>
                          <a:latin typeface="Segoe UI Semibold" panose="020B0702040204020203" pitchFamily="34" charset="0"/>
                        </a:rPr>
                        <a:t>Analytics</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latin typeface="Segoe UI Semibold" panose="020B0702040204020203" pitchFamily="34" charset="0"/>
                          <a:ea typeface="+mn-ea"/>
                          <a:cs typeface="+mn-cs"/>
                        </a:rPr>
                        <a:t>Presentation &amp; Action</a:t>
                      </a:r>
                    </a:p>
                  </a:txBody>
                  <a:tcPr marL="84449" marR="84449"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10000"/>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App</a:t>
                      </a:r>
                      <a:r>
                        <a:rPr lang="en-US" sz="1600" kern="0" baseline="0" dirty="0" smtClean="0">
                          <a:solidFill>
                            <a:srgbClr val="FFFFFF"/>
                          </a:solidFill>
                        </a:rPr>
                        <a:t> Service</a:t>
                      </a:r>
                      <a:endParaRPr lang="en-US" sz="1600" kern="0" dirty="0" smtClean="0">
                        <a:solidFill>
                          <a:srgbClr val="FFFFFF"/>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1"/>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2"/>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3"/>
                  </a:ext>
                </a:extLst>
              </a:tr>
              <a:tr h="938722">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4"/>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5"/>
                  </a:ext>
                </a:extLst>
              </a:tr>
            </a:tbl>
          </a:graphicData>
        </a:graphic>
      </p:graphicFrame>
      <p:grpSp>
        <p:nvGrpSpPr>
          <p:cNvPr id="33" name="Group 32"/>
          <p:cNvGrpSpPr>
            <a:grpSpLocks noChangeAspect="1"/>
          </p:cNvGrpSpPr>
          <p:nvPr/>
        </p:nvGrpSpPr>
        <p:grpSpPr>
          <a:xfrm>
            <a:off x="962170" y="2497760"/>
            <a:ext cx="840205" cy="606813"/>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7183" tIns="33591" rIns="67183" bIns="33591" numCol="1" rtlCol="0" anchor="ctr" anchorCtr="0" compatLnSpc="1">
              <a:prstTxWarp prst="textNoShape">
                <a:avLst/>
              </a:prstTxWarp>
            </a:bodyPr>
            <a:lstStyle/>
            <a:p>
              <a:pPr algn="ctr" defTabSz="604290">
                <a:defRPr/>
              </a:pPr>
              <a:endParaRPr lang="en-US" sz="1323"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5863" tIns="32932" rIns="65863" bIns="32932" numCol="1" rtlCol="0" anchor="ctr" anchorCtr="0" compatLnSpc="1">
              <a:prstTxWarp prst="textNoShape">
                <a:avLst/>
              </a:prstTxWarp>
            </a:bodyPr>
            <a:lstStyle/>
            <a:p>
              <a:pPr algn="ctr" defTabSz="657995" fontAlgn="base">
                <a:spcBef>
                  <a:spcPct val="0"/>
                </a:spcBef>
                <a:spcAft>
                  <a:spcPct val="0"/>
                </a:spcAft>
                <a:defRPr/>
              </a:pPr>
              <a:endParaRPr lang="en-US" sz="1250" kern="0" dirty="0">
                <a:solidFill>
                  <a:srgbClr val="000000"/>
                </a:solidFill>
              </a:endParaRPr>
            </a:p>
          </p:txBody>
        </p:sp>
      </p:grpSp>
      <p:grpSp>
        <p:nvGrpSpPr>
          <p:cNvPr id="43" name="Group 42"/>
          <p:cNvGrpSpPr>
            <a:grpSpLocks noChangeAspect="1"/>
          </p:cNvGrpSpPr>
          <p:nvPr/>
        </p:nvGrpSpPr>
        <p:grpSpPr>
          <a:xfrm>
            <a:off x="1090297" y="3404351"/>
            <a:ext cx="681551" cy="506305"/>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7186" tIns="33592" rIns="67186" bIns="33592" numCol="1" anchor="t" anchorCtr="0" compatLnSpc="1">
              <a:prstTxWarp prst="textNoShape">
                <a:avLst/>
              </a:prstTxWarp>
            </a:bodyPr>
            <a:lstStyle/>
            <a:p>
              <a:pPr algn="ctr" defTabSz="684933">
                <a:defRPr/>
              </a:pPr>
              <a:endParaRPr lang="en-US" sz="1323"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33592" bIns="67186" numCol="1" spcCol="0" rtlCol="0" fromWordArt="0" anchor="b" anchorCtr="0" forceAA="0" compatLnSpc="1">
              <a:prstTxWarp prst="textNoShape">
                <a:avLst/>
              </a:prstTxWarp>
              <a:noAutofit/>
            </a:bodyPr>
            <a:lstStyle/>
            <a:p>
              <a:pPr algn="ctr" defTabSz="671218" fontAlgn="base">
                <a:spcBef>
                  <a:spcPct val="0"/>
                </a:spcBef>
                <a:spcAft>
                  <a:spcPct val="0"/>
                </a:spcAft>
                <a:defRPr/>
              </a:pPr>
              <a:endParaRPr lang="en-US" sz="735" kern="0" dirty="0" err="1">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5865" tIns="32933" rIns="65865" bIns="32933" numCol="1" anchor="t" anchorCtr="0" compatLnSpc="1">
              <a:prstTxWarp prst="textNoShape">
                <a:avLst/>
              </a:prstTxWarp>
            </a:bodyPr>
            <a:lstStyle/>
            <a:p>
              <a:pPr algn="ctr" defTabSz="658212">
                <a:defRPr/>
              </a:pPr>
              <a:endParaRPr lang="en-US" sz="1250" kern="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806229" bIns="33592" numCol="1" spcCol="0" rtlCol="0" fromWordArt="0" anchor="b" anchorCtr="0" forceAA="0" compatLnSpc="1">
              <a:prstTxWarp prst="textNoShape">
                <a:avLst/>
              </a:prstTxWarp>
              <a:noAutofit/>
            </a:bodyPr>
            <a:lstStyle/>
            <a:p>
              <a:pPr defTabSz="671218" fontAlgn="base">
                <a:spcBef>
                  <a:spcPct val="0"/>
                </a:spcBef>
                <a:spcAft>
                  <a:spcPct val="0"/>
                </a:spcAft>
                <a:defRPr/>
              </a:pPr>
              <a:endParaRPr lang="en-US" sz="1617" kern="0" spc="-37" dirty="0" err="1">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186" tIns="33592" rIns="67186" bIns="33592" numCol="1" anchor="t" anchorCtr="0" compatLnSpc="1">
              <a:prstTxWarp prst="textNoShape">
                <a:avLst/>
              </a:prstTxWarp>
            </a:bodyPr>
            <a:lstStyle/>
            <a:p>
              <a:pPr defTabSz="684907"/>
              <a:endParaRPr lang="en-US" sz="1544">
                <a:solidFill>
                  <a:srgbClr val="000000"/>
                </a:solidFill>
              </a:endParaRPr>
            </a:p>
          </p:txBody>
        </p:sp>
      </p:grpSp>
      <p:grpSp>
        <p:nvGrpSpPr>
          <p:cNvPr id="67" name="Group 66"/>
          <p:cNvGrpSpPr/>
          <p:nvPr/>
        </p:nvGrpSpPr>
        <p:grpSpPr>
          <a:xfrm>
            <a:off x="1406313" y="4178572"/>
            <a:ext cx="541284" cy="328996"/>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33592" bIns="67186" numCol="1" spcCol="0" rtlCol="0" fromWordArt="0" anchor="b" anchorCtr="0" forceAA="0" compatLnSpc="1">
              <a:prstTxWarp prst="textNoShape">
                <a:avLst/>
              </a:prstTxWarp>
              <a:noAutofit/>
            </a:bodyPr>
            <a:lstStyle/>
            <a:p>
              <a:pPr algn="ctr" defTabSz="671218" fontAlgn="base">
                <a:spcBef>
                  <a:spcPct val="0"/>
                </a:spcBef>
                <a:spcAft>
                  <a:spcPct val="0"/>
                </a:spcAft>
                <a:defRPr/>
              </a:pPr>
              <a:endParaRPr lang="en-US" sz="1323" kern="0" spc="-37" dirty="0" err="1">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0623" tIns="40312" rIns="40312" bIns="80623" numCol="1" spcCol="0" rtlCol="0" fromWordArt="0" anchor="b" anchorCtr="0" forceAA="0" compatLnSpc="1">
              <a:prstTxWarp prst="textNoShape">
                <a:avLst/>
              </a:prstTxWarp>
              <a:noAutofit/>
            </a:bodyPr>
            <a:lstStyle/>
            <a:p>
              <a:pPr algn="ctr" defTabSz="805462" fontAlgn="base">
                <a:spcBef>
                  <a:spcPct val="0"/>
                </a:spcBef>
                <a:spcAft>
                  <a:spcPct val="0"/>
                </a:spcAft>
                <a:defRPr/>
              </a:pPr>
              <a:endParaRPr lang="en-US" sz="1764" kern="0" spc="-44" dirty="0" err="1">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0995" y="4127029"/>
            <a:ext cx="470434" cy="470434"/>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46524" y="4182211"/>
            <a:ext cx="463024" cy="463024"/>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661438" y="2506922"/>
            <a:ext cx="415301" cy="43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647755" y="3397799"/>
            <a:ext cx="442671" cy="38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80815" y="4011589"/>
            <a:ext cx="776547" cy="776547"/>
          </a:xfrm>
          <a:prstGeom prst="rect">
            <a:avLst/>
          </a:prstGeom>
        </p:spPr>
      </p:pic>
      <p:sp>
        <p:nvSpPr>
          <p:cNvPr id="89" name="TextBox 88"/>
          <p:cNvSpPr txBox="1"/>
          <p:nvPr/>
        </p:nvSpPr>
        <p:spPr>
          <a:xfrm>
            <a:off x="4701819" y="4343071"/>
            <a:ext cx="357583" cy="230832"/>
          </a:xfrm>
          <a:prstGeom prst="rect">
            <a:avLst/>
          </a:prstGeom>
          <a:noFill/>
          <a:ln>
            <a:noFill/>
            <a:headEnd type="none" w="med" len="med"/>
            <a:tailEnd type="none" w="med" len="med"/>
          </a:ln>
        </p:spPr>
        <p:txBody>
          <a:bodyPr wrap="square" lIns="0" tIns="0" rIns="0" bIns="0" rtlCol="0">
            <a:spAutoFit/>
          </a:bodyPr>
          <a:lstStyle/>
          <a:p>
            <a:pPr algn="ctr" defTabSz="685467"/>
            <a:r>
              <a:rPr lang="en-US" sz="1500" spc="-29"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637578" y="5083879"/>
            <a:ext cx="463024" cy="463024"/>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50814" y="2345377"/>
            <a:ext cx="738838" cy="738838"/>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347158" y="2517038"/>
            <a:ext cx="421251" cy="41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421528" y="5095280"/>
            <a:ext cx="272504" cy="44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386086" y="4263894"/>
            <a:ext cx="366431" cy="366431"/>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367492" y="3391827"/>
            <a:ext cx="385026" cy="373648"/>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6985248" y="5038571"/>
            <a:ext cx="469972" cy="469972"/>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42037" y="3390642"/>
            <a:ext cx="398678" cy="398678"/>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347155" y="5937985"/>
            <a:ext cx="478320" cy="478320"/>
          </a:xfrm>
          <a:prstGeom prst="rect">
            <a:avLst/>
          </a:prstGeom>
        </p:spPr>
      </p:pic>
      <p:pic>
        <p:nvPicPr>
          <p:cNvPr id="45" name="Picture 44"/>
          <p:cNvPicPr>
            <a:picLocks noChangeAspect="1"/>
          </p:cNvPicPr>
          <p:nvPr/>
        </p:nvPicPr>
        <p:blipFill>
          <a:blip r:embed="rId20"/>
          <a:stretch>
            <a:fillRect/>
          </a:stretch>
        </p:blipFill>
        <p:spPr>
          <a:xfrm>
            <a:off x="6960601" y="3286326"/>
            <a:ext cx="519269" cy="519269"/>
          </a:xfrm>
          <a:prstGeom prst="rect">
            <a:avLst/>
          </a:prstGeom>
        </p:spPr>
      </p:pic>
      <p:pic>
        <p:nvPicPr>
          <p:cNvPr id="46" name="Picture 45"/>
          <p:cNvPicPr>
            <a:picLocks noChangeAspect="1"/>
          </p:cNvPicPr>
          <p:nvPr/>
        </p:nvPicPr>
        <p:blipFill>
          <a:blip r:embed="rId21"/>
          <a:stretch>
            <a:fillRect/>
          </a:stretch>
        </p:blipFill>
        <p:spPr>
          <a:xfrm>
            <a:off x="2279585" y="2497759"/>
            <a:ext cx="546170" cy="546170"/>
          </a:xfrm>
          <a:prstGeom prst="rect">
            <a:avLst/>
          </a:prstGeom>
        </p:spPr>
      </p:pic>
      <p:pic>
        <p:nvPicPr>
          <p:cNvPr id="47" name="Picture 46"/>
          <p:cNvPicPr>
            <a:picLocks noChangeAspect="1"/>
          </p:cNvPicPr>
          <p:nvPr/>
        </p:nvPicPr>
        <p:blipFill>
          <a:blip r:embed="rId22"/>
          <a:stretch>
            <a:fillRect/>
          </a:stretch>
        </p:blipFill>
        <p:spPr>
          <a:xfrm>
            <a:off x="6921009" y="4051077"/>
            <a:ext cx="598451" cy="598451"/>
          </a:xfrm>
          <a:prstGeom prst="rect">
            <a:avLst/>
          </a:prstGeom>
        </p:spPr>
      </p:pic>
      <p:sp>
        <p:nvSpPr>
          <p:cNvPr id="48" name="Rounded Rectangle 47"/>
          <p:cNvSpPr/>
          <p:nvPr/>
        </p:nvSpPr>
        <p:spPr bwMode="auto">
          <a:xfrm>
            <a:off x="4343400" y="1592490"/>
            <a:ext cx="5024092" cy="4198710"/>
          </a:xfrm>
          <a:prstGeom prst="roundRect">
            <a:avLst>
              <a:gd name="adj" fmla="val 7342"/>
            </a:avLst>
          </a:prstGeom>
          <a:noFill/>
          <a:ln w="762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8643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Devices</a:t>
            </a:r>
            <a:endParaRPr lang="en-US" dirty="0"/>
          </a:p>
        </p:txBody>
      </p:sp>
    </p:spTree>
    <p:extLst>
      <p:ext uri="{BB962C8B-B14F-4D97-AF65-F5344CB8AC3E}">
        <p14:creationId xmlns:p14="http://schemas.microsoft.com/office/powerpoint/2010/main" val="3818715015"/>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3.xml><?xml version="1.0" encoding="utf-8"?>
<a:theme xmlns:a="http://schemas.openxmlformats.org/drawingml/2006/main" name="1WindowsEmbedded_16x9_ratio_MULTI-INDUSTRY_Storyboard">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theme>
</file>

<file path=ppt/theme/theme4.xml><?xml version="1.0" encoding="utf-8"?>
<a:theme xmlns:a="http://schemas.openxmlformats.org/drawingml/2006/main" name="7_WindowsEmbedded_16x9_ratio_INDUSTRY_Windows_Frame_Template">
  <a:themeElements>
    <a:clrScheme name="Windows Embedded 2013">
      <a:dk1>
        <a:srgbClr val="000000"/>
      </a:dk1>
      <a:lt1>
        <a:srgbClr val="FFFFFF"/>
      </a:lt1>
      <a:dk2>
        <a:srgbClr val="000000"/>
      </a:dk2>
      <a:lt2>
        <a:srgbClr val="F2F2F2"/>
      </a:lt2>
      <a:accent1>
        <a:srgbClr val="00BCF2"/>
      </a:accent1>
      <a:accent2>
        <a:srgbClr val="00188F"/>
      </a:accent2>
      <a:accent3>
        <a:srgbClr val="00D8CC"/>
      </a:accent3>
      <a:accent4>
        <a:srgbClr val="969696"/>
      </a:accent4>
      <a:accent5>
        <a:srgbClr val="FF8C00"/>
      </a:accent5>
      <a:accent6>
        <a:srgbClr val="E81123"/>
      </a:accent6>
      <a:hlink>
        <a:srgbClr val="00188F"/>
      </a:hlink>
      <a:folHlink>
        <a:srgbClr val="00D8CC"/>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algn="ctr" defTabSz="914099" fontAlgn="base">
          <a:spcBef>
            <a:spcPct val="0"/>
          </a:spcBef>
          <a:spcAft>
            <a:spcPct val="0"/>
          </a:spcAft>
          <a:defRPr sz="22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cs typeface="Arial"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ISS Customer Pitch Deck 2013 01 24.potx" id="{98F65FCB-7210-43A2-95FD-88471CB8214C}" vid="{F236E82B-087F-4A21-A492-A3B0294A2790}"/>
    </a:ext>
  </a:extLst>
</a:theme>
</file>

<file path=ppt/theme/theme5.xml><?xml version="1.0" encoding="utf-8"?>
<a:theme xmlns:a="http://schemas.openxmlformats.org/drawingml/2006/main" name="5_WinHEC_15_English_Light_Template">
  <a:themeElements>
    <a:clrScheme name="Custom 23">
      <a:dk1>
        <a:srgbClr val="505050"/>
      </a:dk1>
      <a:lt1>
        <a:srgbClr val="FFFFFF"/>
      </a:lt1>
      <a:dk2>
        <a:srgbClr val="0078D7"/>
      </a:dk2>
      <a:lt2>
        <a:srgbClr val="EAEAEA"/>
      </a:lt2>
      <a:accent1>
        <a:srgbClr val="0078D7"/>
      </a:accent1>
      <a:accent2>
        <a:srgbClr val="5C2D91"/>
      </a:accent2>
      <a:accent3>
        <a:srgbClr val="B4009E"/>
      </a:accent3>
      <a:accent4>
        <a:srgbClr val="008272"/>
      </a:accent4>
      <a:accent5>
        <a:srgbClr val="D83B01"/>
      </a:accent5>
      <a:accent6>
        <a:srgbClr val="737373"/>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HEC-2015_Template_English.potx" id="{81AB864D-238E-4588-9D0A-99D6225255FB}" vid="{A24EE2F5-30D2-458F-B57A-D072799E705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1969</TotalTime>
  <Words>2135</Words>
  <Application>Microsoft Office PowerPoint</Application>
  <PresentationFormat>Widescreen</PresentationFormat>
  <Paragraphs>432</Paragraphs>
  <Slides>34</Slides>
  <Notes>16</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34</vt:i4>
      </vt:variant>
    </vt:vector>
  </HeadingPairs>
  <TitlesOfParts>
    <vt:vector size="53" baseType="lpstr">
      <vt:lpstr>Symbol</vt:lpstr>
      <vt:lpstr>Segoe Semibold</vt:lpstr>
      <vt:lpstr>Calibri</vt:lpstr>
      <vt:lpstr>Segoe UI Black</vt:lpstr>
      <vt:lpstr>Segoe UI Light</vt:lpstr>
      <vt:lpstr>Segoe UI</vt:lpstr>
      <vt:lpstr>Consolas</vt:lpstr>
      <vt:lpstr>Arial</vt:lpstr>
      <vt:lpstr>Courier New</vt:lpstr>
      <vt:lpstr>Times New Roman</vt:lpstr>
      <vt:lpstr>Segoe</vt:lpstr>
      <vt:lpstr>Segoe UI Semibold</vt:lpstr>
      <vt:lpstr>Wingdings</vt:lpstr>
      <vt:lpstr>Azure DevOps Theme</vt:lpstr>
      <vt:lpstr>5-30551_TR19_BO_CT_Template</vt:lpstr>
      <vt:lpstr>1WindowsEmbedded_16x9_ratio_MULTI-INDUSTRY_Storyboard</vt:lpstr>
      <vt:lpstr>7_WindowsEmbedded_16x9_ratio_INDUSTRY_Windows_Frame_Template</vt:lpstr>
      <vt:lpstr>5_WinHEC_15_English_Light_Template</vt:lpstr>
      <vt:lpstr>think-cell Slide</vt:lpstr>
      <vt:lpstr>IoT Camp  San Jose</vt:lpstr>
      <vt:lpstr>Logistics stuff</vt:lpstr>
      <vt:lpstr>Microsoft and IoT</vt:lpstr>
      <vt:lpstr>Cloud Based IoT Solutions</vt:lpstr>
      <vt:lpstr>IoT Device &amp; Cloud Patterns</vt:lpstr>
      <vt:lpstr>IoT Device &amp; Cloud Patterns</vt:lpstr>
      <vt:lpstr>IoT Device &amp; Cloud Patterns</vt:lpstr>
      <vt:lpstr>Microsoft Azure IoT services </vt:lpstr>
      <vt:lpstr>Devices</vt:lpstr>
      <vt:lpstr>Microsoft’s view</vt:lpstr>
      <vt:lpstr>PowerPoint Presentation</vt:lpstr>
      <vt:lpstr>Microsoft’s view</vt:lpstr>
      <vt:lpstr>The journey to one Windows…</vt:lpstr>
      <vt:lpstr>on a full range of devices…</vt:lpstr>
      <vt:lpstr>tuned to each form factor…</vt:lpstr>
      <vt:lpstr>with a universal app platform...</vt:lpstr>
      <vt:lpstr>and some pretty cool devices.</vt:lpstr>
      <vt:lpstr>.NET Micro Framework and Gadgeteer</vt:lpstr>
      <vt:lpstr>Gadgeteer on Windows</vt:lpstr>
      <vt:lpstr>The Connect the Dots lab</vt:lpstr>
      <vt:lpstr>arduino</vt:lpstr>
      <vt:lpstr>GALILEO BOARD</vt:lpstr>
      <vt:lpstr>RASPBERRY PI</vt:lpstr>
      <vt:lpstr>FEZ SPIDER MAIN BOARD</vt:lpstr>
      <vt:lpstr>Sparkfun weather shield</vt:lpstr>
      <vt:lpstr>Connect the dots azure icons</vt:lpstr>
      <vt:lpstr>LEDs</vt:lpstr>
      <vt:lpstr>Resistors</vt:lpstr>
      <vt:lpstr>cables</vt:lpstr>
      <vt:lpstr>PowerPoint Presentation</vt:lpstr>
      <vt:lpstr>PowerPoint Presentation</vt:lpstr>
      <vt:lpstr>Micro SD Cards</vt:lpstr>
      <vt:lpstr>PowerPoint Presentation</vt:lpstr>
      <vt:lpstr>Connect the dots logo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97</cp:revision>
  <dcterms:created xsi:type="dcterms:W3CDTF">2014-08-25T15:37:49Z</dcterms:created>
  <dcterms:modified xsi:type="dcterms:W3CDTF">2015-06-02T17:29:25Z</dcterms:modified>
</cp:coreProperties>
</file>